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  <p:sldId id="269" r:id="rId5"/>
    <p:sldId id="270" r:id="rId6"/>
    <p:sldId id="273" r:id="rId7"/>
    <p:sldId id="274" r:id="rId8"/>
    <p:sldId id="275" r:id="rId9"/>
    <p:sldId id="276" r:id="rId10"/>
    <p:sldId id="277" r:id="rId11"/>
    <p:sldId id="27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ABFE"/>
    <a:srgbClr val="FF3B3B"/>
    <a:srgbClr val="E3FFAB"/>
    <a:srgbClr val="F3F374"/>
    <a:srgbClr val="FFD7D7"/>
    <a:srgbClr val="6EFFFF"/>
    <a:srgbClr val="606060"/>
    <a:srgbClr val="FF8601"/>
    <a:srgbClr val="12152A"/>
    <a:srgbClr val="8E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52" autoAdjust="0"/>
    <p:restoredTop sz="94660"/>
  </p:normalViewPr>
  <p:slideViewPr>
    <p:cSldViewPr snapToGrid="0">
      <p:cViewPr varScale="1">
        <p:scale>
          <a:sx n="98" d="100"/>
          <a:sy n="98" d="100"/>
        </p:scale>
        <p:origin x="96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38100" cap="rnd" cmpd="sng">
              <a:solidFill>
                <a:srgbClr val="AAABFE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AAABFE"/>
              </a:solidFill>
              <a:ln w="127000">
                <a:solidFill>
                  <a:srgbClr val="AAABFE"/>
                </a:solidFill>
              </a:ln>
              <a:effectLst/>
            </c:spPr>
          </c:marker>
          <c:cat>
            <c:strRef>
              <c:f>Sheet1!$A$2:$A$9</c:f>
              <c:strCache>
                <c:ptCount val="8"/>
                <c:pt idx="0">
                  <c:v>던전입장</c:v>
                </c:pt>
                <c:pt idx="1">
                  <c:v>1층 전투 및 탐색</c:v>
                </c:pt>
                <c:pt idx="2">
                  <c:v>2층-1 진입</c:v>
                </c:pt>
                <c:pt idx="3">
                  <c:v>2층-1 퍼즐기믹</c:v>
                </c:pt>
                <c:pt idx="4">
                  <c:v>2층-1 전투</c:v>
                </c:pt>
                <c:pt idx="5">
                  <c:v>2층-2 진입</c:v>
                </c:pt>
                <c:pt idx="6">
                  <c:v>2층-2 웨이브</c:v>
                </c:pt>
                <c:pt idx="7">
                  <c:v>2층-2 중간보스전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</c:v>
                </c:pt>
                <c:pt idx="1">
                  <c:v>5</c:v>
                </c:pt>
                <c:pt idx="2">
                  <c:v>2</c:v>
                </c:pt>
                <c:pt idx="3">
                  <c:v>1</c:v>
                </c:pt>
                <c:pt idx="4">
                  <c:v>3</c:v>
                </c:pt>
                <c:pt idx="5">
                  <c:v>2</c:v>
                </c:pt>
                <c:pt idx="6">
                  <c:v>5</c:v>
                </c:pt>
                <c:pt idx="7">
                  <c:v>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1FA-4FBF-9E28-0FF7836F43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8722272"/>
        <c:axId val="2098727680"/>
      </c:lineChart>
      <c:catAx>
        <c:axId val="2098722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98727680"/>
        <c:crosses val="autoZero"/>
        <c:auto val="1"/>
        <c:lblAlgn val="ctr"/>
        <c:lblOffset val="100"/>
        <c:noMultiLvlLbl val="0"/>
      </c:catAx>
      <c:valAx>
        <c:axId val="2098727680"/>
        <c:scaling>
          <c:orientation val="minMax"/>
        </c:scaling>
        <c:delete val="0"/>
        <c:axPos val="l"/>
        <c:majorGridlines>
          <c:spPr>
            <a:ln w="31750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9872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alpha val="70000"/>
      </a:schemeClr>
    </a:solidFill>
    <a:ln>
      <a:solidFill>
        <a:schemeClr val="bg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38100" cap="rnd" cmpd="sng">
              <a:solidFill>
                <a:srgbClr val="AAABFE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AAABFE"/>
              </a:solidFill>
              <a:ln w="127000">
                <a:solidFill>
                  <a:srgbClr val="AAABFE"/>
                </a:solidFill>
              </a:ln>
              <a:effectLst/>
            </c:spPr>
          </c:marker>
          <c:cat>
            <c:strRef>
              <c:f>Sheet1!$A$2:$A$9</c:f>
              <c:strCache>
                <c:ptCount val="8"/>
                <c:pt idx="0">
                  <c:v>3층 진입</c:v>
                </c:pt>
                <c:pt idx="1">
                  <c:v>NPC 상호작용</c:v>
                </c:pt>
                <c:pt idx="2">
                  <c:v>통로 길</c:v>
                </c:pt>
                <c:pt idx="3">
                  <c:v>니나브 발견</c:v>
                </c:pt>
                <c:pt idx="4">
                  <c:v>보스전</c:v>
                </c:pt>
                <c:pt idx="5">
                  <c:v>대화 이벤트</c:v>
                </c:pt>
                <c:pt idx="6">
                  <c:v>클리어</c:v>
                </c:pt>
                <c:pt idx="7">
                  <c:v>탈출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3</c:v>
                </c:pt>
                <c:pt idx="1">
                  <c:v>2</c:v>
                </c:pt>
                <c:pt idx="2">
                  <c:v>1</c:v>
                </c:pt>
                <c:pt idx="3">
                  <c:v>3</c:v>
                </c:pt>
                <c:pt idx="4">
                  <c:v>8</c:v>
                </c:pt>
                <c:pt idx="5">
                  <c:v>4</c:v>
                </c:pt>
                <c:pt idx="6">
                  <c:v>3</c:v>
                </c:pt>
                <c:pt idx="7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1FA-4FBF-9E28-0FF7836F43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8722272"/>
        <c:axId val="2098727680"/>
      </c:lineChart>
      <c:catAx>
        <c:axId val="2098722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98727680"/>
        <c:crosses val="autoZero"/>
        <c:auto val="1"/>
        <c:lblAlgn val="ctr"/>
        <c:lblOffset val="100"/>
        <c:noMultiLvlLbl val="0"/>
      </c:catAx>
      <c:valAx>
        <c:axId val="2098727680"/>
        <c:scaling>
          <c:orientation val="minMax"/>
        </c:scaling>
        <c:delete val="0"/>
        <c:axPos val="l"/>
        <c:majorGridlines>
          <c:spPr>
            <a:ln w="31750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9872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alpha val="70000"/>
      </a:schemeClr>
    </a:solidFill>
    <a:ln>
      <a:solidFill>
        <a:schemeClr val="bg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2F845-113E-46A1-A4DF-DC7D1CABED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31EE5D-C854-456F-BCD8-D42DFE3A6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A2D802-8EB7-4FDB-BCE8-E5986A252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78A2D1-6C32-4620-B658-1E3A2C39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C9DADE-1F3C-4EAF-B49E-3E1A3C1A0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424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ACCA79-4CE1-4FD1-84F5-89373FC99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1F61F7-7D8A-4E8D-8B59-6E43E932D6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894F1F-8421-499C-81EA-2B18380A6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4A1119-E24C-42A5-A027-008A7EB93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CD6180-669C-4C31-AAE2-762A02FA0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996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183E69-95AC-4014-812B-973911EAB9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BD45B90-64A3-443D-B80B-EFA98F488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5689C-AA72-4FF1-AF90-5E9FB8EAF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59A343-1E55-4B78-9510-89009CF04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805359-4F88-423A-AB54-50D1CC9BB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834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5AD67-AA57-4758-950B-958C2C65A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3BD8DA-68B9-49CB-B102-A8A36ACD1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E4DC2A-9D44-42B0-B907-56D2B8BC0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128673-F687-46DD-89F5-E179A80C3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7025EC-444B-4BBC-BD86-982871443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473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23F90B-7179-434C-B547-1C9273841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37DAA2-DA53-4376-960E-1FE0AD605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18F108-5D7E-4156-8621-A6B36489E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FE210A-EBA2-4A39-A459-661FBFE54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EB3D82-4B58-4811-8419-F7ED7B49F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381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84DAD-4781-41B0-BB7D-73613530E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08411F-8F1F-45D4-BA53-A275960966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33CBFC-42E0-4440-B325-CC76BF83C1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660BCC-9A8A-4EEC-A514-EBA713486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0C2A7B-218E-4EFC-B1C4-C54DE3ED6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A245CD-301C-4A56-93E7-ACA7ED158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074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1B1107-28DF-4FD5-A0FF-6CEACDB2C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DC85F5-EC6D-4EF7-B73A-2FCF83508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7415C0-312E-4368-A4EA-52AF383DA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59A99F-45D2-478C-8BB4-94EED515C8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44C64EF-7592-4D34-8D30-DF7DBA3D24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47DF49-8DB5-42F0-A9F0-5F7FEDA1A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EEC635-25DE-4B0C-BBB0-89606276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6D30534-78CF-4CCE-BC9F-971D736EB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514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1B811-3DE8-4769-9CF6-6F18E157C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D24411-ADEC-4DBF-9A6B-42261686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2DBD02-F7F7-4F36-A61C-A4238B25E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87EE829-4123-440D-A3FE-E23562ECC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796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C27B76-3FEB-420D-A139-AF8D61BCA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8BBECD-17C4-40FA-BD18-2345C4B64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A5BC56B-493A-4F7A-B505-D8343F353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7156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0C7B0-A6E6-47AF-9A0E-22E061853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33EF8A-5D7B-45BF-8C1D-68EA4469F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6D4CEE-A656-4175-8E7A-ED63608E5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468D4D-0D21-4BE2-A655-FFF4DDFAD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D913E1-9B8E-4A7C-85DE-8F4100A56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009EC1-15A9-4261-8C16-134B63BF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744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BAD710-A63B-4C2B-A3C3-7B7988CAF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1BD6FC2-D448-421E-9038-D1C73CA3DC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C722E3-9A89-4043-82CF-EBAAB21954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F9D93A-45C2-4C80-81B8-3855DAD71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882F9D-E26B-4C49-8594-021D5E47A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EDF2A9-C16C-4FC5-AB59-2F5578419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382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39000"/>
                    </a14:imgEffect>
                  </a14:imgLayer>
                </a14:imgProps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652615B-1650-4233-B4F0-A2B3A8E2C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024E20-322A-4330-B223-484FA7329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74BCDA-3D3A-4F7D-9B07-A92008826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9165E-5BAA-49A4-8278-E410B1272062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599971-9A4A-41B4-A8E3-12F629E88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644A36-7C87-47CC-A18F-D050F86D3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7F456-4B35-486D-B274-790EDB774B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682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9000"/>
                    </a14:imgEffect>
                    <a14:imgEffect>
                      <a14:brightnessContrast bright="-82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BD8B5E-11C8-4288-A501-81AB22EAC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2600" y="2441647"/>
            <a:ext cx="3685162" cy="620645"/>
          </a:xfrm>
          <a:effectLst>
            <a:innerShdw blurRad="114300">
              <a:prstClr val="black"/>
            </a:innerShdw>
          </a:effectLst>
        </p:spPr>
        <p:txBody>
          <a:bodyPr>
            <a:normAutofit/>
          </a:bodyPr>
          <a:lstStyle/>
          <a:p>
            <a:r>
              <a:rPr lang="ko-KR" altLang="en-US" sz="3000" dirty="0" err="1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나눔명조" panose="02020603020101020101" pitchFamily="18" charset="-127"/>
                <a:ea typeface="나눔명조" panose="02020603020101020101" pitchFamily="18" charset="-127"/>
              </a:rPr>
              <a:t>에스더</a:t>
            </a:r>
            <a:r>
              <a:rPr lang="en-US" altLang="ko-KR" sz="3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나눔명조" panose="02020603020101020101" pitchFamily="18" charset="-127"/>
                <a:ea typeface="나눔명조" panose="02020603020101020101" pitchFamily="18" charset="-127"/>
              </a:rPr>
              <a:t>, </a:t>
            </a:r>
            <a:r>
              <a:rPr lang="ko-KR" altLang="en-US" sz="3000" dirty="0"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5400000" scaled="1"/>
                  <a:tileRect/>
                </a:gradFill>
                <a:latin typeface="나눔명조" panose="02020603020101020101" pitchFamily="18" charset="-127"/>
                <a:ea typeface="나눔명조" panose="02020603020101020101" pitchFamily="18" charset="-127"/>
              </a:rPr>
              <a:t>던전이 되다</a:t>
            </a:r>
          </a:p>
        </p:txBody>
      </p:sp>
      <p:pic>
        <p:nvPicPr>
          <p:cNvPr id="5" name="내용 개체 틀 4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C416E97A-55D9-4A5C-ADFF-38A2BA5CA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101" y="2712545"/>
            <a:ext cx="5576067" cy="1432910"/>
          </a:xfr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C6B51499-884A-433C-BE99-C79E86AC1707}"/>
              </a:ext>
            </a:extLst>
          </p:cNvPr>
          <p:cNvSpPr txBox="1">
            <a:spLocks/>
          </p:cNvSpPr>
          <p:nvPr/>
        </p:nvSpPr>
        <p:spPr>
          <a:xfrm>
            <a:off x="3558294" y="5249702"/>
            <a:ext cx="5075412" cy="8884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800" b="1" dirty="0" err="1">
                <a:ln w="0"/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한태우</a:t>
            </a:r>
            <a:endParaRPr lang="ko-KR" altLang="en-US" b="1" dirty="0">
              <a:ln w="0"/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8334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ko-KR" altLang="en-US" sz="3200" dirty="0" err="1">
                <a:solidFill>
                  <a:schemeClr val="bg1"/>
                </a:solidFill>
              </a:rPr>
              <a:t>텐션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3B035955-F062-47DB-BD66-DD82CF9310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7079854"/>
              </p:ext>
            </p:extLst>
          </p:nvPr>
        </p:nvGraphicFramePr>
        <p:xfrm>
          <a:off x="183744" y="121577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B80D51C-0A81-4708-B4AC-527E273C0FB9}"/>
              </a:ext>
            </a:extLst>
          </p:cNvPr>
          <p:cNvSpPr txBox="1"/>
          <p:nvPr/>
        </p:nvSpPr>
        <p:spPr>
          <a:xfrm>
            <a:off x="8550614" y="1215777"/>
            <a:ext cx="337549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solidFill>
                  <a:schemeClr val="bg1"/>
                </a:solidFill>
              </a:rPr>
              <a:t>1</a:t>
            </a:r>
            <a:r>
              <a:rPr lang="ko-KR" altLang="en-US" dirty="0">
                <a:solidFill>
                  <a:schemeClr val="bg1"/>
                </a:solidFill>
              </a:rPr>
              <a:t>층에서 전투와 탐색을 동시에 진행하여 초반부분을 살짝 띄웁니다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solidFill>
                  <a:schemeClr val="bg1"/>
                </a:solidFill>
              </a:rPr>
              <a:t>2</a:t>
            </a:r>
            <a:r>
              <a:rPr lang="ko-KR" altLang="en-US" dirty="0">
                <a:solidFill>
                  <a:schemeClr val="bg1"/>
                </a:solidFill>
              </a:rPr>
              <a:t>층 끝에서 </a:t>
            </a:r>
            <a:r>
              <a:rPr lang="ko-KR" altLang="en-US" dirty="0" err="1">
                <a:solidFill>
                  <a:schemeClr val="bg1"/>
                </a:solidFill>
              </a:rPr>
              <a:t>중간보스전이</a:t>
            </a:r>
            <a:r>
              <a:rPr lang="ko-KR" altLang="en-US" dirty="0">
                <a:solidFill>
                  <a:schemeClr val="bg1"/>
                </a:solidFill>
              </a:rPr>
              <a:t> 예정 되어 있기 때문에 간단한 </a:t>
            </a:r>
            <a:r>
              <a:rPr lang="ko-KR" altLang="en-US" dirty="0" err="1">
                <a:solidFill>
                  <a:schemeClr val="bg1"/>
                </a:solidFill>
              </a:rPr>
              <a:t>퍼즐기믹과</a:t>
            </a:r>
            <a:r>
              <a:rPr lang="ko-KR" altLang="en-US" dirty="0">
                <a:solidFill>
                  <a:schemeClr val="bg1"/>
                </a:solidFill>
              </a:rPr>
              <a:t> 소수의 약한 적을 상대하게 하여 휴식을 줍니다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bg1"/>
                </a:solidFill>
              </a:rPr>
              <a:t>이후 중간 </a:t>
            </a:r>
            <a:r>
              <a:rPr lang="ko-KR" altLang="en-US" dirty="0" err="1">
                <a:solidFill>
                  <a:schemeClr val="bg1"/>
                </a:solidFill>
              </a:rPr>
              <a:t>보스전</a:t>
            </a:r>
            <a:r>
              <a:rPr lang="ko-KR" altLang="en-US" dirty="0">
                <a:solidFill>
                  <a:schemeClr val="bg1"/>
                </a:solidFill>
              </a:rPr>
              <a:t> 직전에 </a:t>
            </a:r>
            <a:r>
              <a:rPr lang="ko-KR" altLang="en-US" dirty="0" err="1">
                <a:solidFill>
                  <a:schemeClr val="bg1"/>
                </a:solidFill>
              </a:rPr>
              <a:t>잡몹</a:t>
            </a:r>
            <a:r>
              <a:rPr lang="ko-KR" altLang="en-US" dirty="0">
                <a:solidFill>
                  <a:schemeClr val="bg1"/>
                </a:solidFill>
              </a:rPr>
              <a:t> 웨이브를 통해 예열을 한 후 중간 보스전에 돌입합니다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407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ko-KR" altLang="en-US" sz="3200" dirty="0" err="1">
                <a:solidFill>
                  <a:schemeClr val="bg1"/>
                </a:solidFill>
              </a:rPr>
              <a:t>텐션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3B035955-F062-47DB-BD66-DD82CF9310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1790138"/>
              </p:ext>
            </p:extLst>
          </p:nvPr>
        </p:nvGraphicFramePr>
        <p:xfrm>
          <a:off x="183744" y="121577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B80D51C-0A81-4708-B4AC-527E273C0FB9}"/>
              </a:ext>
            </a:extLst>
          </p:cNvPr>
          <p:cNvSpPr txBox="1"/>
          <p:nvPr/>
        </p:nvSpPr>
        <p:spPr>
          <a:xfrm>
            <a:off x="8550614" y="1215777"/>
            <a:ext cx="337549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bg1"/>
                </a:solidFill>
              </a:rPr>
              <a:t>직전에 보스전을 치루고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층 진입 </a:t>
            </a:r>
            <a:r>
              <a:rPr lang="ko-KR" altLang="en-US" dirty="0" err="1">
                <a:solidFill>
                  <a:schemeClr val="bg1"/>
                </a:solidFill>
              </a:rPr>
              <a:t>컷씬을</a:t>
            </a:r>
            <a:r>
              <a:rPr lang="ko-KR" altLang="en-US" dirty="0">
                <a:solidFill>
                  <a:schemeClr val="bg1"/>
                </a:solidFill>
              </a:rPr>
              <a:t> 본 직후입니다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  <a:r>
              <a:rPr lang="ko-KR" altLang="en-US" dirty="0">
                <a:solidFill>
                  <a:schemeClr val="bg1"/>
                </a:solidFill>
              </a:rPr>
              <a:t>보스전을 목전에 두고 있으므로 대화 이벤트나 긴 통로를 배치하여 </a:t>
            </a:r>
            <a:r>
              <a:rPr lang="ko-KR" altLang="en-US" dirty="0" err="1">
                <a:solidFill>
                  <a:schemeClr val="bg1"/>
                </a:solidFill>
              </a:rPr>
              <a:t>텐션을</a:t>
            </a:r>
            <a:r>
              <a:rPr lang="ko-KR" altLang="en-US" dirty="0">
                <a:solidFill>
                  <a:schemeClr val="bg1"/>
                </a:solidFill>
              </a:rPr>
              <a:t> 낮추어 휴식을 취하게 하고 동시에 곧 </a:t>
            </a:r>
            <a:r>
              <a:rPr lang="ko-KR" altLang="en-US" dirty="0" err="1">
                <a:solidFill>
                  <a:schemeClr val="bg1"/>
                </a:solidFill>
              </a:rPr>
              <a:t>무슨일이</a:t>
            </a:r>
            <a:r>
              <a:rPr lang="ko-KR" altLang="en-US" dirty="0">
                <a:solidFill>
                  <a:schemeClr val="bg1"/>
                </a:solidFill>
              </a:rPr>
              <a:t> 벌어질 것을 암시합니다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bg1"/>
                </a:solidFill>
              </a:rPr>
              <a:t>던전 목적 자체인 </a:t>
            </a:r>
            <a:r>
              <a:rPr lang="ko-KR" altLang="en-US" dirty="0" err="1">
                <a:solidFill>
                  <a:schemeClr val="bg1"/>
                </a:solidFill>
              </a:rPr>
              <a:t>니나브를</a:t>
            </a:r>
            <a:r>
              <a:rPr lang="ko-KR" altLang="en-US" dirty="0">
                <a:solidFill>
                  <a:schemeClr val="bg1"/>
                </a:solidFill>
              </a:rPr>
              <a:t> 발견하게 하여 방심을 유도하고 반전으로 </a:t>
            </a:r>
            <a:r>
              <a:rPr lang="ko-KR" altLang="en-US" dirty="0" err="1">
                <a:solidFill>
                  <a:schemeClr val="bg1"/>
                </a:solidFill>
              </a:rPr>
              <a:t>니나브와</a:t>
            </a:r>
            <a:r>
              <a:rPr lang="ko-KR" altLang="en-US" dirty="0">
                <a:solidFill>
                  <a:schemeClr val="bg1"/>
                </a:solidFill>
              </a:rPr>
              <a:t> 보스전에 돌입하게 하여 극적인 연출을 극대화합니다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bg1"/>
                </a:solidFill>
              </a:rPr>
              <a:t>이후 잔잔한 대화 이벤트와 클리어 </a:t>
            </a:r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en-US" altLang="ko-KR" dirty="0">
                <a:solidFill>
                  <a:schemeClr val="bg1"/>
                </a:solidFill>
              </a:rPr>
              <a:t>+</a:t>
            </a:r>
            <a:r>
              <a:rPr lang="ko-KR" altLang="en-US" dirty="0">
                <a:solidFill>
                  <a:schemeClr val="bg1"/>
                </a:solidFill>
              </a:rPr>
              <a:t>연출을 통해 </a:t>
            </a:r>
            <a:r>
              <a:rPr lang="ko-KR" altLang="en-US" dirty="0" err="1">
                <a:solidFill>
                  <a:schemeClr val="bg1"/>
                </a:solidFill>
              </a:rPr>
              <a:t>텐션을</a:t>
            </a:r>
            <a:r>
              <a:rPr lang="ko-KR" altLang="en-US" dirty="0">
                <a:solidFill>
                  <a:schemeClr val="bg1"/>
                </a:solidFill>
              </a:rPr>
              <a:t> 낮추어 자연스럽게 던전종료까지 플로우를 이어갑니다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15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55C8594-71BB-452B-BA6F-51CE2973F6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1" r="35381"/>
          <a:stretch/>
        </p:blipFill>
        <p:spPr>
          <a:xfrm>
            <a:off x="4098587" y="0"/>
            <a:ext cx="8093413" cy="685800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779F9AA2-3D6E-48CE-8F68-FF92BE41BB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 trans="39000" scaling="9"/>
                    </a14:imgEffect>
                    <a14:imgEffect>
                      <a14:sharpenSoften amount="-100000"/>
                    </a14:imgEffect>
                    <a14:imgEffect>
                      <a14:saturation sat="84000"/>
                    </a14:imgEffect>
                    <a14:imgEffect>
                      <a14:brightnessContrast bright="-91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38" t="21914" r="58956" b="238"/>
          <a:stretch/>
        </p:blipFill>
        <p:spPr>
          <a:xfrm>
            <a:off x="0" y="0"/>
            <a:ext cx="4098587" cy="6858001"/>
          </a:xfrm>
          <a:prstGeom prst="rect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3B4C236-75BB-4A5D-BCA2-C128A09F9AFB}"/>
              </a:ext>
            </a:extLst>
          </p:cNvPr>
          <p:cNvSpPr txBox="1"/>
          <p:nvPr/>
        </p:nvSpPr>
        <p:spPr>
          <a:xfrm>
            <a:off x="66714" y="566678"/>
            <a:ext cx="4031873" cy="51017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Georgia" panose="02040502050405020303" pitchFamily="18" charset="0"/>
                <a:ea typeface="나눔고딕" panose="020D0604000000000000" pitchFamily="50" charset="-127"/>
                <a:cs typeface="Aharoni" panose="020B0604020202020204" pitchFamily="2" charset="-79"/>
              </a:rPr>
              <a:t>Ninave</a:t>
            </a:r>
            <a:endParaRPr lang="en-US" altLang="ko-KR" sz="3200" dirty="0">
              <a:solidFill>
                <a:schemeClr val="accent2">
                  <a:lumMod val="40000"/>
                  <a:lumOff val="60000"/>
                </a:schemeClr>
              </a:solidFill>
              <a:latin typeface="Georgia" panose="02040502050405020303" pitchFamily="18" charset="0"/>
              <a:ea typeface="나눔고딕" panose="020D0604000000000000" pitchFamily="50" charset="-127"/>
              <a:cs typeface="Aharoni" panose="020B0604020202020204" pitchFamily="2" charset="-79"/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i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파르쿠나스</a:t>
            </a:r>
            <a:r>
              <a:rPr lang="en-US" altLang="ko-KR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이곳에 빛을 내려줘</a:t>
            </a:r>
            <a:r>
              <a:rPr lang="en-US" altLang="ko-KR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  <a:p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</a:rPr>
              <a:t>7</a:t>
            </a:r>
            <a:r>
              <a:rPr lang="ko-KR" altLang="en-US" dirty="0">
                <a:solidFill>
                  <a:schemeClr val="bg1"/>
                </a:solidFill>
              </a:rPr>
              <a:t>인의 </a:t>
            </a:r>
            <a:r>
              <a:rPr lang="ko-KR" altLang="en-US" dirty="0" err="1">
                <a:solidFill>
                  <a:schemeClr val="bg1"/>
                </a:solidFill>
              </a:rPr>
              <a:t>에스더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bg1"/>
                </a:solidFill>
              </a:rPr>
              <a:t>라제니스</a:t>
            </a:r>
            <a:r>
              <a:rPr lang="ko-KR" altLang="en-US" dirty="0">
                <a:solidFill>
                  <a:schemeClr val="bg1"/>
                </a:solidFill>
              </a:rPr>
              <a:t> 전사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모험가와 운명을 함께하는 소녀</a:t>
            </a: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buClr>
                <a:srgbClr val="FFC000"/>
              </a:buClr>
            </a:pP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무거운 짐을 짊어진 어린 </a:t>
            </a:r>
            <a:r>
              <a:rPr lang="ko-KR" altLang="en-US" dirty="0" err="1">
                <a:solidFill>
                  <a:schemeClr val="bg1"/>
                </a:solidFill>
              </a:rPr>
              <a:t>라제니스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고향에 대한 그리움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4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dirty="0" err="1">
                <a:solidFill>
                  <a:schemeClr val="bg1"/>
                </a:solidFill>
              </a:rPr>
              <a:t>페이튼에</a:t>
            </a:r>
            <a:r>
              <a:rPr lang="ko-KR" altLang="en-US" dirty="0">
                <a:solidFill>
                  <a:schemeClr val="bg1"/>
                </a:solidFill>
              </a:rPr>
              <a:t> 대한 죄책감</a:t>
            </a:r>
          </a:p>
        </p:txBody>
      </p:sp>
    </p:spTree>
    <p:extLst>
      <p:ext uri="{BB962C8B-B14F-4D97-AF65-F5344CB8AC3E}">
        <p14:creationId xmlns:p14="http://schemas.microsoft.com/office/powerpoint/2010/main" val="2792650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3EBB7EB-CED5-4323-A640-C90EE14575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  <a:effectLst>
            <a:reflection blurRad="342900" stA="4500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어둠에 잠식당한 </a:t>
            </a:r>
            <a:r>
              <a:rPr lang="ko-KR" altLang="en-US" sz="2400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니나브를</a:t>
            </a:r>
            <a:r>
              <a:rPr lang="ko-KR" altLang="en-US" sz="2400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 구하라</a:t>
            </a:r>
            <a:r>
              <a:rPr lang="en-US" altLang="ko-KR" sz="2400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!</a:t>
            </a:r>
          </a:p>
          <a:p>
            <a:pPr algn="ctr"/>
            <a:r>
              <a:rPr lang="ko-KR" altLang="en-US" sz="4800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꿈꾸는 소녀 </a:t>
            </a:r>
            <a:r>
              <a:rPr lang="ko-KR" altLang="en-US" sz="4800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니나브</a:t>
            </a:r>
            <a:endParaRPr lang="en-US" altLang="ko-KR" sz="4800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en-US" altLang="ko-KR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사슬전쟁 당시 </a:t>
            </a:r>
            <a:r>
              <a:rPr lang="ko-KR" altLang="en-US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카멘에게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 입은 상처가 전부 치유된 줄 알았으나</a:t>
            </a:r>
            <a:endParaRPr lang="en-US" altLang="ko-KR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어둠 군단장이 남긴 흉터는 소리 없이 서서히 </a:t>
            </a:r>
            <a:r>
              <a:rPr lang="ko-KR" altLang="en-US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니나브의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 마음을 잠식하고 있었다</a:t>
            </a:r>
            <a:endParaRPr lang="en-US" altLang="ko-KR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ko-KR" altLang="en-US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“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내 이름은 </a:t>
            </a:r>
            <a:r>
              <a:rPr lang="ko-KR" altLang="en-US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니나브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, 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너와 함께 운명을 걷게 될 </a:t>
            </a:r>
            <a:r>
              <a:rPr lang="ko-KR" altLang="en-US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라제니스야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”</a:t>
            </a:r>
          </a:p>
          <a:p>
            <a:pPr algn="ctr"/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“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계속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… 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널 기다리고 있었어</a:t>
            </a:r>
            <a:r>
              <a:rPr lang="en-US" altLang="ko-KR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”</a:t>
            </a:r>
          </a:p>
          <a:p>
            <a:pPr algn="ctr"/>
            <a:endParaRPr lang="en-US" altLang="ko-KR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r>
              <a:rPr lang="ko-KR" altLang="en-US" b="1" dirty="0" err="1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니나브의</a:t>
            </a:r>
            <a:r>
              <a:rPr lang="ko-KR" altLang="en-US" b="1" dirty="0">
                <a:ln>
                  <a:solidFill>
                    <a:schemeClr val="bg1"/>
                  </a:solidFill>
                </a:ln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나눔명조" panose="02020603020101020101" pitchFamily="18" charset="-127"/>
                <a:ea typeface="나눔명조" panose="02020603020101020101" pitchFamily="18" charset="-127"/>
              </a:rPr>
              <a:t> 심상세계로 들어가 그녀를 구하라</a:t>
            </a:r>
            <a:endParaRPr lang="en-US" altLang="ko-KR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  <a:p>
            <a:pPr algn="ctr"/>
            <a:endParaRPr lang="ko-KR" altLang="en-US" b="1" dirty="0">
              <a:ln>
                <a:solidFill>
                  <a:schemeClr val="bg1"/>
                </a:solidFill>
              </a:ln>
              <a:effectLst>
                <a:glow rad="101600">
                  <a:schemeClr val="tx1">
                    <a:alpha val="60000"/>
                  </a:schemeClr>
                </a:glow>
              </a:effectLst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8177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ko-KR" altLang="en-US" sz="3200" dirty="0">
                <a:solidFill>
                  <a:schemeClr val="bg1"/>
                </a:solidFill>
              </a:rPr>
              <a:t>던전 개요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E707A4F-318C-4943-9D2F-E3A9073819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1810"/>
            <a:ext cx="4366017" cy="25561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0FF2C0A-2CFF-4325-AEC2-2181DCB57DE8}"/>
              </a:ext>
            </a:extLst>
          </p:cNvPr>
          <p:cNvSpPr txBox="1"/>
          <p:nvPr/>
        </p:nvSpPr>
        <p:spPr>
          <a:xfrm>
            <a:off x="0" y="3555460"/>
            <a:ext cx="798617" cy="369332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floor1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CB152F-9C2A-4AAC-A367-3398E836B399}"/>
              </a:ext>
            </a:extLst>
          </p:cNvPr>
          <p:cNvSpPr txBox="1"/>
          <p:nvPr/>
        </p:nvSpPr>
        <p:spPr>
          <a:xfrm>
            <a:off x="1384391" y="2251953"/>
            <a:ext cx="798617" cy="369332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floor2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E5AF15-8895-4C0B-95C2-F5698E5BB544}"/>
              </a:ext>
            </a:extLst>
          </p:cNvPr>
          <p:cNvSpPr txBox="1"/>
          <p:nvPr/>
        </p:nvSpPr>
        <p:spPr>
          <a:xfrm>
            <a:off x="3313892" y="4177871"/>
            <a:ext cx="798617" cy="369332"/>
          </a:xfrm>
          <a:prstGeom prst="rect">
            <a:avLst/>
          </a:prstGeom>
          <a:solidFill>
            <a:schemeClr val="tx1">
              <a:alpha val="2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floor3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17" name="표 17">
            <a:extLst>
              <a:ext uri="{FF2B5EF4-FFF2-40B4-BE49-F238E27FC236}">
                <a16:creationId xmlns:a16="http://schemas.microsoft.com/office/drawing/2014/main" id="{4E7BB1E5-5730-4E09-9A42-4ABFBEC3DB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874204"/>
              </p:ext>
            </p:extLst>
          </p:nvPr>
        </p:nvGraphicFramePr>
        <p:xfrm>
          <a:off x="4366017" y="1037947"/>
          <a:ext cx="7825983" cy="58200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7038">
                  <a:extLst>
                    <a:ext uri="{9D8B030D-6E8A-4147-A177-3AD203B41FA5}">
                      <a16:colId xmlns:a16="http://schemas.microsoft.com/office/drawing/2014/main" val="1414503256"/>
                    </a:ext>
                  </a:extLst>
                </a:gridCol>
                <a:gridCol w="6228945">
                  <a:extLst>
                    <a:ext uri="{9D8B030D-6E8A-4147-A177-3AD203B41FA5}">
                      <a16:colId xmlns:a16="http://schemas.microsoft.com/office/drawing/2014/main" val="2045768980"/>
                    </a:ext>
                  </a:extLst>
                </a:gridCol>
              </a:tblGrid>
              <a:tr h="3892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err="1">
                          <a:solidFill>
                            <a:schemeClr val="tx1"/>
                          </a:solidFill>
                        </a:rPr>
                        <a:t>던전명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꿈꾸는 소녀 </a:t>
                      </a:r>
                      <a:r>
                        <a:rPr lang="ko-KR" altLang="en-US" sz="1400" b="0" dirty="0" err="1">
                          <a:solidFill>
                            <a:schemeClr val="tx1"/>
                          </a:solidFill>
                        </a:rPr>
                        <a:t>니나브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011627"/>
                  </a:ext>
                </a:extLst>
              </a:tr>
              <a:tr h="394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던전 포지션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인 스토리 던전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0084642"/>
                  </a:ext>
                </a:extLst>
              </a:tr>
              <a:tr h="394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던전 삭제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조건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플레이어 퇴장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클리어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or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실패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or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탈출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1677753"/>
                  </a:ext>
                </a:extLst>
              </a:tr>
              <a:tr h="394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플레이타임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12~18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940569"/>
                  </a:ext>
                </a:extLst>
              </a:tr>
              <a:tr h="5659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입장 방식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퀘스트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깨어나지 않는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니나브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를 수주한 상태에서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로아룬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지하의 아제나와 대화 후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팝업되는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입장 </a:t>
                      </a:r>
                      <a:r>
                        <a:rPr lang="en-US" altLang="ko-KR" sz="1400" dirty="0" err="1">
                          <a:solidFill>
                            <a:schemeClr val="tx1"/>
                          </a:solidFill>
                        </a:rPr>
                        <a:t>ui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를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통해 입장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7309313"/>
                  </a:ext>
                </a:extLst>
              </a:tr>
              <a:tr h="394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던전 구성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복층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층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구조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5546117"/>
                  </a:ext>
                </a:extLst>
              </a:tr>
              <a:tr h="16110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던전 내부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퀘스트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니나브의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내면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(quest_778_90)</a:t>
                      </a:r>
                      <a:b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사슬전쟁의 기억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(quest_778_01)</a:t>
                      </a:r>
                      <a:b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엘가시아의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향수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(quest_778_10)</a:t>
                      </a:r>
                      <a:b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죄책감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(quest_778_20)</a:t>
                      </a:r>
                      <a:endParaRPr lang="ko-KR" altLang="ko-KR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/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내면의 어둠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(quest_778_30)</a:t>
                      </a:r>
                      <a:endParaRPr lang="ko-KR" altLang="ko-KR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/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격동하는 감정의 끝은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…’ : (quest_778_40)</a:t>
                      </a:r>
                      <a:endParaRPr lang="ko-KR" altLang="ko-KR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소녀의 꿈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: (quest_778_50)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85954"/>
                  </a:ext>
                </a:extLst>
              </a:tr>
              <a:tr h="3946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던전 보상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>
                          <a:solidFill>
                            <a:schemeClr val="tx1"/>
                          </a:solidFill>
                        </a:rPr>
                        <a:t>퀘스트 </a:t>
                      </a:r>
                      <a:r>
                        <a:rPr lang="en-US" altLang="ko-KR" sz="140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400">
                          <a:solidFill>
                            <a:schemeClr val="tx1"/>
                          </a:solidFill>
                        </a:rPr>
                        <a:t>깨어나지 않는 니나브</a:t>
                      </a:r>
                      <a:r>
                        <a:rPr lang="en-US" altLang="ko-KR" sz="1400">
                          <a:solidFill>
                            <a:schemeClr val="tx1"/>
                          </a:solidFill>
                        </a:rPr>
                        <a:t>’</a:t>
                      </a:r>
                      <a:r>
                        <a:rPr lang="ko-KR" altLang="en-US" sz="1400">
                          <a:solidFill>
                            <a:schemeClr val="tx1"/>
                          </a:solidFill>
                        </a:rPr>
                        <a:t>의 퀘스트 목표 갱신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0057985"/>
                  </a:ext>
                </a:extLst>
              </a:tr>
              <a:tr h="128081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업적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F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인셉션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에스더의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환영과 대화하여 모든 반응을 수집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정신과 전문의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어둠에 물든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니나브를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분안에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쓰러뜨리기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비사이로 막가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니나브의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화살비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공격에 한번도 피격되지 않고 던전 클리어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꿈꾸는 작은 소녀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꿈꾸는 소녀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니나브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클리어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2301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8775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en-US" altLang="ko-KR" sz="3200" dirty="0">
                <a:solidFill>
                  <a:schemeClr val="bg1"/>
                </a:solidFill>
              </a:rPr>
              <a:t>1</a:t>
            </a:r>
            <a:r>
              <a:rPr lang="ko-KR" altLang="en-US" sz="3200" dirty="0">
                <a:solidFill>
                  <a:schemeClr val="bg1"/>
                </a:solidFill>
              </a:rPr>
              <a:t>층 </a:t>
            </a:r>
            <a:r>
              <a:rPr lang="en-US" altLang="ko-KR" sz="3200" dirty="0">
                <a:solidFill>
                  <a:schemeClr val="bg1"/>
                </a:solidFill>
              </a:rPr>
              <a:t>‘</a:t>
            </a:r>
            <a:r>
              <a:rPr lang="ko-KR" altLang="en-US" sz="3200" dirty="0">
                <a:solidFill>
                  <a:schemeClr val="bg1"/>
                </a:solidFill>
              </a:rPr>
              <a:t>사슬전쟁의 흉터</a:t>
            </a:r>
            <a:r>
              <a:rPr lang="en-US" altLang="ko-KR" sz="3200" dirty="0">
                <a:solidFill>
                  <a:schemeClr val="bg1"/>
                </a:solidFill>
              </a:rPr>
              <a:t>’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7F1D42-CDBE-452D-B1C2-0FAB8C3F7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37" y="1343723"/>
            <a:ext cx="6370758" cy="372978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D1430AA-FD7F-49C3-95D3-585023DD9DCE}"/>
              </a:ext>
            </a:extLst>
          </p:cNvPr>
          <p:cNvSpPr txBox="1"/>
          <p:nvPr/>
        </p:nvSpPr>
        <p:spPr>
          <a:xfrm>
            <a:off x="6719582" y="1037947"/>
            <a:ext cx="547241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285750" indent="-285750">
              <a:buClr>
                <a:srgbClr val="8EFF00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8EFF00"/>
                </a:solidFill>
              </a:rPr>
              <a:t>: PC</a:t>
            </a:r>
            <a:r>
              <a:rPr lang="ko-KR" altLang="en-US" dirty="0">
                <a:solidFill>
                  <a:srgbClr val="8EFF00"/>
                </a:solidFill>
              </a:rPr>
              <a:t>시작위치</a:t>
            </a:r>
            <a:endParaRPr lang="en-US" altLang="ko-KR" dirty="0">
              <a:solidFill>
                <a:srgbClr val="8EFF00"/>
              </a:solidFill>
            </a:endParaRPr>
          </a:p>
          <a:p>
            <a:pPr marL="285750" indent="-285750">
              <a:buClr>
                <a:srgbClr val="FF3B3B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F3B3B"/>
                </a:solidFill>
              </a:rPr>
              <a:t>: </a:t>
            </a:r>
            <a:r>
              <a:rPr lang="ko-KR" altLang="en-US" dirty="0">
                <a:solidFill>
                  <a:srgbClr val="FF3B3B"/>
                </a:solidFill>
              </a:rPr>
              <a:t>적 캐릭터</a:t>
            </a:r>
            <a:endParaRPr lang="en-US" altLang="ko-KR" dirty="0">
              <a:solidFill>
                <a:srgbClr val="FF3B3B"/>
              </a:solidFill>
            </a:endParaRPr>
          </a:p>
          <a:p>
            <a:pPr marL="285750" indent="-285750">
              <a:buClr>
                <a:srgbClr val="F3F374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3F374"/>
                </a:solidFill>
              </a:rPr>
              <a:t>: </a:t>
            </a:r>
            <a:r>
              <a:rPr lang="ko-KR" altLang="en-US" dirty="0">
                <a:solidFill>
                  <a:srgbClr val="F3F374"/>
                </a:solidFill>
              </a:rPr>
              <a:t>아군 캐릭터</a:t>
            </a:r>
            <a:endParaRPr lang="en-US" altLang="ko-KR" dirty="0">
              <a:solidFill>
                <a:srgbClr val="F3F374"/>
              </a:solidFill>
            </a:endParaRPr>
          </a:p>
          <a:p>
            <a:pPr marL="285750" indent="-285750">
              <a:buClr>
                <a:srgbClr val="6EFFFF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6EFFFF"/>
                </a:solidFill>
              </a:rPr>
              <a:t>: </a:t>
            </a:r>
            <a:r>
              <a:rPr lang="ko-KR" altLang="en-US" dirty="0">
                <a:solidFill>
                  <a:srgbClr val="6EFFFF"/>
                </a:solidFill>
              </a:rPr>
              <a:t>퀘스트 목표 </a:t>
            </a:r>
            <a:r>
              <a:rPr lang="en-US" altLang="ko-KR" dirty="0">
                <a:solidFill>
                  <a:srgbClr val="6EFFFF"/>
                </a:solidFill>
              </a:rPr>
              <a:t>+</a:t>
            </a:r>
            <a:r>
              <a:rPr lang="ko-KR" altLang="en-US" dirty="0">
                <a:solidFill>
                  <a:srgbClr val="6EFFFF"/>
                </a:solidFill>
              </a:rPr>
              <a:t> 상호작용 오브젝트</a:t>
            </a:r>
            <a:endParaRPr lang="en-US" altLang="ko-KR" dirty="0">
              <a:solidFill>
                <a:srgbClr val="6EFFFF"/>
              </a:solidFill>
            </a:endParaRPr>
          </a:p>
          <a:p>
            <a:pPr marL="285750" indent="-28575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: </a:t>
            </a:r>
            <a:r>
              <a:rPr lang="ko-KR" altLang="en-US" dirty="0" err="1">
                <a:solidFill>
                  <a:schemeClr val="accent6">
                    <a:lumMod val="75000"/>
                  </a:schemeClr>
                </a:solidFill>
              </a:rPr>
              <a:t>모코코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 씨앗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r>
              <a:rPr lang="en-US" altLang="ko-KR" dirty="0">
                <a:solidFill>
                  <a:srgbClr val="AAABFE"/>
                </a:solidFill>
              </a:rPr>
              <a:t>: </a:t>
            </a:r>
            <a:r>
              <a:rPr lang="ko-KR" altLang="en-US" dirty="0">
                <a:solidFill>
                  <a:srgbClr val="AAABFE"/>
                </a:solidFill>
              </a:rPr>
              <a:t>퀘스트 갱신 및 이벤트 발생 영역</a:t>
            </a:r>
            <a:endParaRPr lang="en-US" altLang="ko-KR" dirty="0">
              <a:solidFill>
                <a:srgbClr val="AAABFE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endParaRPr lang="en-US" altLang="ko-KR" dirty="0">
              <a:solidFill>
                <a:srgbClr val="AAABFE"/>
              </a:solidFill>
            </a:endParaRPr>
          </a:p>
          <a:p>
            <a:r>
              <a:rPr lang="ko-KR" altLang="en-US" dirty="0">
                <a:solidFill>
                  <a:srgbClr val="AAABFE"/>
                </a:solidFill>
              </a:rPr>
              <a:t>■ </a:t>
            </a:r>
            <a:r>
              <a:rPr lang="ko-KR" altLang="en-US" dirty="0">
                <a:solidFill>
                  <a:schemeClr val="bg1"/>
                </a:solidFill>
              </a:rPr>
              <a:t>영역 진입 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퀘스트 목표 갱신</a:t>
            </a:r>
            <a:r>
              <a:rPr lang="en-US" altLang="ko-KR" dirty="0">
                <a:solidFill>
                  <a:schemeClr val="bg1"/>
                </a:solidFill>
              </a:rPr>
              <a:t>(quest_778_02) </a:t>
            </a:r>
            <a:r>
              <a:rPr lang="ko-KR" altLang="en-US" dirty="0">
                <a:solidFill>
                  <a:schemeClr val="bg1"/>
                </a:solidFill>
              </a:rPr>
              <a:t>및 이벤트 발생</a:t>
            </a:r>
            <a:r>
              <a:rPr lang="en-US" altLang="ko-KR" dirty="0">
                <a:solidFill>
                  <a:schemeClr val="bg1"/>
                </a:solidFill>
              </a:rPr>
              <a:t>(id : event_778_011)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● </a:t>
            </a:r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ko-KR" altLang="en-US" dirty="0">
                <a:solidFill>
                  <a:schemeClr val="bg1"/>
                </a:solidFill>
              </a:rPr>
              <a:t>상호작용 가능 오브젝트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왼쪽에서부터 모델 </a:t>
            </a:r>
            <a:r>
              <a:rPr lang="en-US" altLang="ko-KR" dirty="0">
                <a:solidFill>
                  <a:schemeClr val="bg1"/>
                </a:solidFill>
              </a:rPr>
              <a:t>id : prop_4101, prop_4102, prop4101, prop7581, prop0010)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퀘스트 완료 시 퀘스트 목표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갱신</a:t>
            </a:r>
            <a:r>
              <a:rPr lang="en-US" altLang="ko-KR" dirty="0">
                <a:solidFill>
                  <a:schemeClr val="bg1"/>
                </a:solidFill>
              </a:rPr>
              <a:t>(quest_778_10)</a:t>
            </a:r>
            <a:r>
              <a:rPr lang="ko-KR" altLang="en-US" dirty="0">
                <a:solidFill>
                  <a:schemeClr val="bg1"/>
                </a:solidFill>
              </a:rPr>
              <a:t>과 함께 컷 씬 재생 후 </a:t>
            </a:r>
            <a:r>
              <a:rPr lang="en-US" altLang="ko-KR" dirty="0">
                <a:solidFill>
                  <a:schemeClr val="bg1"/>
                </a:solidFill>
              </a:rPr>
              <a:t>PC</a:t>
            </a:r>
            <a:r>
              <a:rPr lang="ko-KR" altLang="en-US" dirty="0">
                <a:solidFill>
                  <a:schemeClr val="bg1"/>
                </a:solidFill>
              </a:rPr>
              <a:t>는 자동으로 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r>
              <a:rPr lang="ko-KR" altLang="en-US" dirty="0">
                <a:solidFill>
                  <a:schemeClr val="bg1"/>
                </a:solidFill>
              </a:rPr>
              <a:t>층으로 이동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5A1B6D-3214-411D-BCDD-5976C396D4B0}"/>
              </a:ext>
            </a:extLst>
          </p:cNvPr>
          <p:cNvSpPr txBox="1"/>
          <p:nvPr/>
        </p:nvSpPr>
        <p:spPr>
          <a:xfrm>
            <a:off x="82788" y="5241570"/>
            <a:ext cx="6636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사슬전쟁 당시의 </a:t>
            </a:r>
            <a:r>
              <a:rPr lang="ko-KR" altLang="en-US" dirty="0" err="1">
                <a:solidFill>
                  <a:schemeClr val="bg1"/>
                </a:solidFill>
              </a:rPr>
              <a:t>니나브의</a:t>
            </a:r>
            <a:r>
              <a:rPr lang="ko-KR" altLang="en-US" dirty="0">
                <a:solidFill>
                  <a:schemeClr val="bg1"/>
                </a:solidFill>
              </a:rPr>
              <a:t> 기억이 구현된 심상풍경으로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악마들과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 err="1">
                <a:solidFill>
                  <a:schemeClr val="bg1"/>
                </a:solidFill>
              </a:rPr>
              <a:t>아크라시아</a:t>
            </a:r>
            <a:r>
              <a:rPr lang="ko-KR" altLang="en-US" dirty="0">
                <a:solidFill>
                  <a:schemeClr val="bg1"/>
                </a:solidFill>
              </a:rPr>
              <a:t> 연합군이 치열하게 전투를 벌이고 있습니다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595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en-US" altLang="ko-KR" sz="3200" dirty="0">
                <a:solidFill>
                  <a:schemeClr val="bg1"/>
                </a:solidFill>
              </a:rPr>
              <a:t>2</a:t>
            </a:r>
            <a:r>
              <a:rPr lang="ko-KR" altLang="en-US" sz="3200" dirty="0">
                <a:solidFill>
                  <a:schemeClr val="bg1"/>
                </a:solidFill>
              </a:rPr>
              <a:t>층</a:t>
            </a:r>
            <a:r>
              <a:rPr lang="en-US" altLang="ko-KR" sz="3200" dirty="0">
                <a:solidFill>
                  <a:schemeClr val="bg1"/>
                </a:solidFill>
              </a:rPr>
              <a:t> ‘</a:t>
            </a:r>
            <a:r>
              <a:rPr lang="ko-KR" altLang="en-US" sz="3200" dirty="0" err="1">
                <a:solidFill>
                  <a:schemeClr val="bg1"/>
                </a:solidFill>
              </a:rPr>
              <a:t>니나브의</a:t>
            </a:r>
            <a:r>
              <a:rPr lang="ko-KR" altLang="en-US" sz="3200" dirty="0">
                <a:solidFill>
                  <a:schemeClr val="bg1"/>
                </a:solidFill>
              </a:rPr>
              <a:t> 기억</a:t>
            </a:r>
            <a:r>
              <a:rPr lang="en-US" altLang="ko-KR" sz="3200" dirty="0">
                <a:solidFill>
                  <a:schemeClr val="bg1"/>
                </a:solidFill>
              </a:rPr>
              <a:t>’ – 1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1430AA-FD7F-49C3-95D3-585023DD9DCE}"/>
              </a:ext>
            </a:extLst>
          </p:cNvPr>
          <p:cNvSpPr txBox="1"/>
          <p:nvPr/>
        </p:nvSpPr>
        <p:spPr>
          <a:xfrm>
            <a:off x="6719582" y="1037947"/>
            <a:ext cx="5472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285750" indent="-285750">
              <a:buClr>
                <a:srgbClr val="8EFF00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8EFF00"/>
                </a:solidFill>
              </a:rPr>
              <a:t>: PC</a:t>
            </a:r>
            <a:r>
              <a:rPr lang="ko-KR" altLang="en-US" dirty="0">
                <a:solidFill>
                  <a:srgbClr val="8EFF00"/>
                </a:solidFill>
              </a:rPr>
              <a:t>시작위치</a:t>
            </a:r>
            <a:endParaRPr lang="en-US" altLang="ko-KR" dirty="0">
              <a:solidFill>
                <a:srgbClr val="8EFF00"/>
              </a:solidFill>
            </a:endParaRPr>
          </a:p>
          <a:p>
            <a:pPr marL="285750" indent="-285750">
              <a:buClr>
                <a:srgbClr val="FF3B3B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F3B3B"/>
                </a:solidFill>
              </a:rPr>
              <a:t>: </a:t>
            </a:r>
            <a:r>
              <a:rPr lang="ko-KR" altLang="en-US" dirty="0">
                <a:solidFill>
                  <a:srgbClr val="FF3B3B"/>
                </a:solidFill>
              </a:rPr>
              <a:t>적 캐릭터</a:t>
            </a:r>
            <a:endParaRPr lang="en-US" altLang="ko-KR" dirty="0">
              <a:solidFill>
                <a:srgbClr val="FF3B3B"/>
              </a:solidFill>
            </a:endParaRPr>
          </a:p>
          <a:p>
            <a:pPr>
              <a:buClr>
                <a:srgbClr val="FF3B3B"/>
              </a:buClr>
            </a:pPr>
            <a:r>
              <a:rPr lang="ko-KR" altLang="en-US" dirty="0">
                <a:solidFill>
                  <a:srgbClr val="6EFFFF"/>
                </a:solidFill>
              </a:rPr>
              <a:t>■</a:t>
            </a:r>
            <a:r>
              <a:rPr lang="en-US" altLang="ko-KR" dirty="0">
                <a:solidFill>
                  <a:srgbClr val="6EFFFF"/>
                </a:solidFill>
              </a:rPr>
              <a:t> : </a:t>
            </a:r>
            <a:r>
              <a:rPr lang="ko-KR" altLang="en-US" dirty="0">
                <a:solidFill>
                  <a:srgbClr val="6EFFFF"/>
                </a:solidFill>
              </a:rPr>
              <a:t>양방향 이동용 상호작용 오브젝트</a:t>
            </a:r>
            <a:r>
              <a:rPr lang="en-US" altLang="ko-KR" dirty="0">
                <a:solidFill>
                  <a:srgbClr val="6EFFFF"/>
                </a:solidFill>
              </a:rPr>
              <a:t>(</a:t>
            </a:r>
            <a:r>
              <a:rPr lang="ko-KR" altLang="en-US" dirty="0">
                <a:solidFill>
                  <a:srgbClr val="6EFFFF"/>
                </a:solidFill>
              </a:rPr>
              <a:t>외다리</a:t>
            </a:r>
            <a:r>
              <a:rPr lang="en-US" altLang="ko-KR" dirty="0">
                <a:solidFill>
                  <a:srgbClr val="6EFFFF"/>
                </a:solidFill>
              </a:rPr>
              <a:t>),</a:t>
            </a:r>
            <a:r>
              <a:rPr lang="ko-KR" altLang="en-US" dirty="0">
                <a:solidFill>
                  <a:srgbClr val="6EFFFF"/>
                </a:solidFill>
              </a:rPr>
              <a:t> 퀘스트 진행 상황이 </a:t>
            </a:r>
            <a:r>
              <a:rPr lang="en-US" altLang="ko-KR" dirty="0">
                <a:solidFill>
                  <a:srgbClr val="6EFFFF"/>
                </a:solidFill>
              </a:rPr>
              <a:t>(quest_778_11)</a:t>
            </a:r>
            <a:r>
              <a:rPr lang="ko-KR" altLang="en-US" dirty="0">
                <a:solidFill>
                  <a:srgbClr val="6EFFFF"/>
                </a:solidFill>
              </a:rPr>
              <a:t>으로 갱신 되었을 경우 이동 상호작용 활성화</a:t>
            </a:r>
            <a:endParaRPr lang="en-US" altLang="ko-KR" dirty="0">
              <a:solidFill>
                <a:srgbClr val="6EFFFF"/>
              </a:solidFill>
            </a:endParaRPr>
          </a:p>
          <a:p>
            <a:pPr>
              <a:buClr>
                <a:srgbClr val="FF3B3B"/>
              </a:buClr>
            </a:pPr>
            <a:r>
              <a:rPr lang="ko-KR" altLang="en-US" dirty="0">
                <a:solidFill>
                  <a:srgbClr val="6EFFFF"/>
                </a:solidFill>
              </a:rPr>
              <a:t>● </a:t>
            </a:r>
            <a:r>
              <a:rPr lang="en-US" altLang="ko-KR" dirty="0">
                <a:solidFill>
                  <a:srgbClr val="6EFFFF"/>
                </a:solidFill>
              </a:rPr>
              <a:t>: </a:t>
            </a:r>
            <a:r>
              <a:rPr lang="ko-KR" altLang="en-US" dirty="0">
                <a:solidFill>
                  <a:srgbClr val="6EFFFF"/>
                </a:solidFill>
              </a:rPr>
              <a:t>단방향 이동용 상호작용 오브젝트</a:t>
            </a:r>
            <a:r>
              <a:rPr lang="en-US" altLang="ko-KR" dirty="0">
                <a:solidFill>
                  <a:srgbClr val="6EFFFF"/>
                </a:solidFill>
              </a:rPr>
              <a:t>(</a:t>
            </a:r>
            <a:r>
              <a:rPr lang="ko-KR" altLang="en-US" dirty="0" err="1">
                <a:solidFill>
                  <a:srgbClr val="6EFFFF"/>
                </a:solidFill>
              </a:rPr>
              <a:t>점프대</a:t>
            </a:r>
            <a:r>
              <a:rPr lang="en-US" altLang="ko-KR" dirty="0">
                <a:solidFill>
                  <a:srgbClr val="6EFFFF"/>
                </a:solidFill>
              </a:rPr>
              <a:t>), </a:t>
            </a:r>
            <a:r>
              <a:rPr lang="ko-KR" altLang="en-US" dirty="0">
                <a:solidFill>
                  <a:srgbClr val="6EFFFF"/>
                </a:solidFill>
              </a:rPr>
              <a:t>근처의 적 캐릭터가 모두 제거 되었을 시 활성화</a:t>
            </a:r>
            <a:endParaRPr lang="en-US" altLang="ko-KR" dirty="0">
              <a:solidFill>
                <a:srgbClr val="6EFFFF"/>
              </a:solidFill>
            </a:endParaRPr>
          </a:p>
          <a:p>
            <a:pPr marL="285750" indent="-28575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: </a:t>
            </a:r>
            <a:r>
              <a:rPr lang="ko-KR" altLang="en-US" dirty="0" err="1">
                <a:solidFill>
                  <a:schemeClr val="accent6">
                    <a:lumMod val="75000"/>
                  </a:schemeClr>
                </a:solidFill>
              </a:rPr>
              <a:t>모코코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 씨앗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r>
              <a:rPr lang="en-US" altLang="ko-KR" dirty="0">
                <a:solidFill>
                  <a:srgbClr val="AAABFE"/>
                </a:solidFill>
              </a:rPr>
              <a:t>: </a:t>
            </a:r>
            <a:r>
              <a:rPr lang="ko-KR" altLang="en-US" dirty="0">
                <a:solidFill>
                  <a:srgbClr val="AAABFE"/>
                </a:solidFill>
              </a:rPr>
              <a:t>퀘스트 갱신 및 이벤트 발생 영역</a:t>
            </a:r>
            <a:endParaRPr lang="en-US" altLang="ko-KR" dirty="0">
              <a:solidFill>
                <a:srgbClr val="AAABFE"/>
              </a:solidFill>
            </a:endParaRPr>
          </a:p>
          <a:p>
            <a:r>
              <a:rPr lang="ko-KR" altLang="en-US" dirty="0">
                <a:solidFill>
                  <a:srgbClr val="FF8601"/>
                </a:solidFill>
              </a:rPr>
              <a:t>■ </a:t>
            </a:r>
            <a:r>
              <a:rPr lang="en-US" altLang="ko-KR" dirty="0">
                <a:solidFill>
                  <a:srgbClr val="FF8601"/>
                </a:solidFill>
              </a:rPr>
              <a:t>: </a:t>
            </a:r>
            <a:r>
              <a:rPr lang="ko-KR" altLang="en-US" dirty="0" err="1">
                <a:solidFill>
                  <a:srgbClr val="FF8601"/>
                </a:solidFill>
              </a:rPr>
              <a:t>기믹</a:t>
            </a:r>
            <a:r>
              <a:rPr lang="ko-KR" altLang="en-US" dirty="0">
                <a:solidFill>
                  <a:srgbClr val="FF8601"/>
                </a:solidFill>
              </a:rPr>
              <a:t> 수행 영역</a:t>
            </a:r>
            <a:endParaRPr lang="en-US" altLang="ko-KR" dirty="0">
              <a:solidFill>
                <a:srgbClr val="FF8601"/>
              </a:solidFill>
            </a:endParaRPr>
          </a:p>
          <a:p>
            <a:r>
              <a:rPr lang="ko-KR" altLang="en-US" dirty="0">
                <a:solidFill>
                  <a:srgbClr val="606060"/>
                </a:solidFill>
              </a:rPr>
              <a:t>■ </a:t>
            </a:r>
            <a:r>
              <a:rPr lang="en-US" altLang="ko-KR" dirty="0">
                <a:solidFill>
                  <a:srgbClr val="606060"/>
                </a:solidFill>
              </a:rPr>
              <a:t>: </a:t>
            </a:r>
            <a:r>
              <a:rPr lang="ko-KR" altLang="en-US" dirty="0">
                <a:solidFill>
                  <a:srgbClr val="606060"/>
                </a:solidFill>
              </a:rPr>
              <a:t>숨겨진 길</a:t>
            </a:r>
            <a:endParaRPr lang="en-US" altLang="ko-KR" dirty="0">
              <a:solidFill>
                <a:srgbClr val="606060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endParaRPr lang="en-US" altLang="ko-KR" dirty="0">
              <a:solidFill>
                <a:srgbClr val="AAABFE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PC</a:t>
            </a:r>
            <a:r>
              <a:rPr lang="ko-KR" altLang="en-US" dirty="0">
                <a:solidFill>
                  <a:schemeClr val="bg1"/>
                </a:solidFill>
              </a:rPr>
              <a:t>는 </a:t>
            </a:r>
            <a:r>
              <a:rPr lang="ko-KR" altLang="en-US" dirty="0">
                <a:solidFill>
                  <a:srgbClr val="AAABFE"/>
                </a:solidFill>
              </a:rPr>
              <a:t>■</a:t>
            </a:r>
            <a:r>
              <a:rPr lang="ko-KR" altLang="en-US" dirty="0">
                <a:solidFill>
                  <a:schemeClr val="bg1"/>
                </a:solidFill>
              </a:rPr>
              <a:t>에 접근하여 문이 잠겨 있음을 확인하고</a:t>
            </a:r>
            <a:r>
              <a:rPr lang="en-US" altLang="ko-KR" dirty="0">
                <a:solidFill>
                  <a:schemeClr val="bg1"/>
                </a:solidFill>
              </a:rPr>
              <a:t>(quest_778_11) </a:t>
            </a:r>
            <a:r>
              <a:rPr lang="ko-KR" altLang="en-US" dirty="0">
                <a:solidFill>
                  <a:schemeClr val="bg1"/>
                </a:solidFill>
              </a:rPr>
              <a:t>잠금을 해제하기 위해 공간을 탐색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rgbClr val="FF8601"/>
                </a:solidFill>
              </a:rPr>
              <a:t>■</a:t>
            </a:r>
            <a:r>
              <a:rPr lang="ko-KR" altLang="en-US" dirty="0">
                <a:solidFill>
                  <a:schemeClr val="bg1"/>
                </a:solidFill>
              </a:rPr>
              <a:t>에 접근하여 간단한 </a:t>
            </a:r>
            <a:r>
              <a:rPr lang="ko-KR" altLang="en-US" dirty="0" err="1">
                <a:solidFill>
                  <a:schemeClr val="bg1"/>
                </a:solidFill>
              </a:rPr>
              <a:t>기믹을</a:t>
            </a:r>
            <a:r>
              <a:rPr lang="ko-KR" altLang="en-US" dirty="0">
                <a:solidFill>
                  <a:schemeClr val="bg1"/>
                </a:solidFill>
              </a:rPr>
              <a:t> 수행한다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이 후 문이 열리는 연출</a:t>
            </a:r>
            <a:r>
              <a:rPr lang="en-US" altLang="ko-KR" dirty="0">
                <a:solidFill>
                  <a:schemeClr val="bg1"/>
                </a:solidFill>
              </a:rPr>
              <a:t>(quest_778_12 </a:t>
            </a:r>
            <a:r>
              <a:rPr lang="ko-KR" altLang="en-US" dirty="0">
                <a:solidFill>
                  <a:schemeClr val="bg1"/>
                </a:solidFill>
              </a:rPr>
              <a:t>갱신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문 너머로 넘어가 적들을 처치하고 점프대를 활용하여 이동</a:t>
            </a:r>
            <a:r>
              <a:rPr lang="en-US" altLang="ko-KR" dirty="0">
                <a:solidFill>
                  <a:schemeClr val="bg1"/>
                </a:solidFill>
              </a:rPr>
              <a:t>(quest_778_20 </a:t>
            </a:r>
            <a:r>
              <a:rPr lang="ko-KR" altLang="en-US" dirty="0">
                <a:solidFill>
                  <a:schemeClr val="bg1"/>
                </a:solidFill>
              </a:rPr>
              <a:t>갱신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AA6CCA2-3661-49D2-AE7B-229336D7D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37" y="1331254"/>
            <a:ext cx="6370759" cy="37297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62B531-9CA5-4FB1-8972-27096C7891C6}"/>
              </a:ext>
            </a:extLst>
          </p:cNvPr>
          <p:cNvSpPr txBox="1"/>
          <p:nvPr/>
        </p:nvSpPr>
        <p:spPr>
          <a:xfrm>
            <a:off x="137555" y="5236147"/>
            <a:ext cx="6444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니나브가</a:t>
            </a:r>
            <a:r>
              <a:rPr lang="ko-KR" altLang="en-US" dirty="0">
                <a:solidFill>
                  <a:schemeClr val="bg1"/>
                </a:solidFill>
              </a:rPr>
              <a:t> 고향인 </a:t>
            </a:r>
            <a:r>
              <a:rPr lang="ko-KR" altLang="en-US" dirty="0" err="1">
                <a:solidFill>
                  <a:schemeClr val="bg1"/>
                </a:solidFill>
              </a:rPr>
              <a:t>엘가시아를</a:t>
            </a:r>
            <a:r>
              <a:rPr lang="ko-KR" altLang="en-US" dirty="0">
                <a:solidFill>
                  <a:schemeClr val="bg1"/>
                </a:solidFill>
              </a:rPr>
              <a:t> 그리워하는 마음이 만들어낸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심상풍경으로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엘가시아의</a:t>
            </a:r>
            <a:r>
              <a:rPr lang="ko-KR" altLang="en-US" dirty="0">
                <a:solidFill>
                  <a:schemeClr val="bg1"/>
                </a:solidFill>
              </a:rPr>
              <a:t> 모습이 재현 되어있고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엘가시아의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전사들이 적으로 등장합니다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627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0FE6E64-7A3B-4B00-84C4-9993D6043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37" y="1331257"/>
            <a:ext cx="6370759" cy="37297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en-US" altLang="ko-KR" sz="3200" dirty="0">
                <a:solidFill>
                  <a:schemeClr val="bg1"/>
                </a:solidFill>
              </a:rPr>
              <a:t>2</a:t>
            </a:r>
            <a:r>
              <a:rPr lang="ko-KR" altLang="en-US" sz="3200" dirty="0">
                <a:solidFill>
                  <a:schemeClr val="bg1"/>
                </a:solidFill>
              </a:rPr>
              <a:t>층</a:t>
            </a:r>
            <a:r>
              <a:rPr lang="en-US" altLang="ko-KR" sz="3200" dirty="0">
                <a:solidFill>
                  <a:schemeClr val="bg1"/>
                </a:solidFill>
              </a:rPr>
              <a:t> ‘</a:t>
            </a:r>
            <a:r>
              <a:rPr lang="ko-KR" altLang="en-US" sz="3200" dirty="0" err="1">
                <a:solidFill>
                  <a:schemeClr val="bg1"/>
                </a:solidFill>
              </a:rPr>
              <a:t>니나브의</a:t>
            </a:r>
            <a:r>
              <a:rPr lang="ko-KR" altLang="en-US" sz="3200" dirty="0">
                <a:solidFill>
                  <a:schemeClr val="bg1"/>
                </a:solidFill>
              </a:rPr>
              <a:t> 기억</a:t>
            </a:r>
            <a:r>
              <a:rPr lang="en-US" altLang="ko-KR" sz="3200" dirty="0">
                <a:solidFill>
                  <a:schemeClr val="bg1"/>
                </a:solidFill>
              </a:rPr>
              <a:t>’ – 2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1430AA-FD7F-49C3-95D3-585023DD9DCE}"/>
              </a:ext>
            </a:extLst>
          </p:cNvPr>
          <p:cNvSpPr txBox="1"/>
          <p:nvPr/>
        </p:nvSpPr>
        <p:spPr>
          <a:xfrm>
            <a:off x="6719582" y="1037947"/>
            <a:ext cx="547241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285750" indent="-285750">
              <a:buClr>
                <a:srgbClr val="FF3B3B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F3B3B"/>
                </a:solidFill>
              </a:rPr>
              <a:t>: </a:t>
            </a:r>
            <a:r>
              <a:rPr lang="ko-KR" altLang="en-US" dirty="0">
                <a:solidFill>
                  <a:srgbClr val="FF3B3B"/>
                </a:solidFill>
              </a:rPr>
              <a:t>중간 보스 소환 위치</a:t>
            </a:r>
            <a:endParaRPr lang="en-US" altLang="ko-KR" dirty="0">
              <a:solidFill>
                <a:srgbClr val="FF3B3B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r>
              <a:rPr lang="en-US" altLang="ko-KR" dirty="0">
                <a:solidFill>
                  <a:srgbClr val="FFD7D7"/>
                </a:solidFill>
              </a:rPr>
              <a:t>:</a:t>
            </a:r>
            <a:r>
              <a:rPr lang="ko-KR" altLang="en-US" dirty="0">
                <a:solidFill>
                  <a:srgbClr val="FFD7D7"/>
                </a:solidFill>
              </a:rPr>
              <a:t> 이벤트 발생 및 몬스터 젠 구역</a:t>
            </a:r>
            <a:endParaRPr lang="en-US" altLang="ko-KR" dirty="0">
              <a:solidFill>
                <a:srgbClr val="FFD7D7"/>
              </a:solidFill>
            </a:endParaRPr>
          </a:p>
          <a:p>
            <a:pPr marL="285750" indent="-285750">
              <a:buFont typeface="맑은 고딕" panose="020B0503020000020004" pitchFamily="50" charset="-127"/>
              <a:buChar char="■"/>
            </a:pPr>
            <a:endParaRPr lang="en-US" altLang="ko-KR" dirty="0">
              <a:solidFill>
                <a:srgbClr val="FFD7D7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PC</a:t>
            </a:r>
            <a:r>
              <a:rPr lang="ko-KR" altLang="en-US" dirty="0">
                <a:solidFill>
                  <a:schemeClr val="bg1"/>
                </a:solidFill>
              </a:rPr>
              <a:t>가 </a:t>
            </a:r>
            <a:r>
              <a:rPr lang="ko-KR" altLang="en-US" dirty="0">
                <a:solidFill>
                  <a:srgbClr val="FFD7D7"/>
                </a:solidFill>
              </a:rPr>
              <a:t>■</a:t>
            </a:r>
            <a:r>
              <a:rPr lang="ko-KR" altLang="en-US" dirty="0">
                <a:solidFill>
                  <a:schemeClr val="bg1"/>
                </a:solidFill>
              </a:rPr>
              <a:t>에 </a:t>
            </a:r>
            <a:r>
              <a:rPr lang="ko-KR" altLang="en-US" dirty="0" err="1">
                <a:solidFill>
                  <a:schemeClr val="bg1"/>
                </a:solidFill>
              </a:rPr>
              <a:t>접근시</a:t>
            </a:r>
            <a:r>
              <a:rPr lang="ko-KR" altLang="en-US" dirty="0">
                <a:solidFill>
                  <a:schemeClr val="bg1"/>
                </a:solidFill>
              </a:rPr>
              <a:t> 퀘스트 목표 갱신</a:t>
            </a:r>
            <a:r>
              <a:rPr lang="en-US" altLang="ko-KR" dirty="0">
                <a:solidFill>
                  <a:schemeClr val="bg1"/>
                </a:solidFill>
              </a:rPr>
              <a:t>(quest_778_21)</a:t>
            </a:r>
            <a:r>
              <a:rPr lang="ko-KR" altLang="en-US" dirty="0">
                <a:solidFill>
                  <a:schemeClr val="bg1"/>
                </a:solidFill>
              </a:rPr>
              <a:t> 및 이벤트 발생</a:t>
            </a:r>
            <a:r>
              <a:rPr lang="en-US" altLang="ko-KR" dirty="0">
                <a:solidFill>
                  <a:schemeClr val="bg1"/>
                </a:solidFill>
              </a:rPr>
              <a:t>(event_778_012)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범위내에서 무작위로 소환 되는 적을 처치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약 </a:t>
            </a:r>
            <a:r>
              <a:rPr lang="en-US" altLang="ko-KR" dirty="0">
                <a:solidFill>
                  <a:schemeClr val="bg1"/>
                </a:solidFill>
              </a:rPr>
              <a:t>100</a:t>
            </a:r>
            <a:r>
              <a:rPr lang="ko-KR" altLang="en-US" dirty="0">
                <a:solidFill>
                  <a:schemeClr val="bg1"/>
                </a:solidFill>
              </a:rPr>
              <a:t>체 전후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총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웨이브</a:t>
            </a:r>
            <a:r>
              <a:rPr lang="en-US" altLang="ko-KR" dirty="0">
                <a:solidFill>
                  <a:schemeClr val="bg1"/>
                </a:solidFill>
              </a:rPr>
              <a:t>) 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이 후 중간 보스가 소환되며 이벤트 발생</a:t>
            </a:r>
            <a:r>
              <a:rPr lang="en-US" altLang="ko-KR" dirty="0">
                <a:solidFill>
                  <a:schemeClr val="bg1"/>
                </a:solidFill>
              </a:rPr>
              <a:t>(event_778_013) </a:t>
            </a:r>
            <a:r>
              <a:rPr lang="ko-KR" altLang="en-US" dirty="0">
                <a:solidFill>
                  <a:schemeClr val="bg1"/>
                </a:solidFill>
              </a:rPr>
              <a:t>및 퀘스트 목표갱신</a:t>
            </a:r>
            <a:r>
              <a:rPr lang="en-US" altLang="ko-KR" dirty="0">
                <a:solidFill>
                  <a:schemeClr val="bg1"/>
                </a:solidFill>
              </a:rPr>
              <a:t>(quest_778_22)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중간 보스 </a:t>
            </a:r>
            <a:r>
              <a:rPr lang="ko-KR" altLang="en-US" dirty="0" err="1">
                <a:solidFill>
                  <a:schemeClr val="bg1"/>
                </a:solidFill>
              </a:rPr>
              <a:t>처치시</a:t>
            </a:r>
            <a:r>
              <a:rPr lang="ko-KR" altLang="en-US" dirty="0">
                <a:solidFill>
                  <a:schemeClr val="bg1"/>
                </a:solidFill>
              </a:rPr>
              <a:t> 퀘스트 목표갱신</a:t>
            </a:r>
            <a:r>
              <a:rPr lang="en-US" altLang="ko-KR" dirty="0">
                <a:solidFill>
                  <a:schemeClr val="bg1"/>
                </a:solidFill>
              </a:rPr>
              <a:t>(quest_778_30) </a:t>
            </a:r>
            <a:r>
              <a:rPr lang="ko-KR" altLang="en-US" dirty="0">
                <a:solidFill>
                  <a:schemeClr val="bg1"/>
                </a:solidFill>
              </a:rPr>
              <a:t>및 </a:t>
            </a:r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ko-KR" altLang="en-US" dirty="0">
                <a:solidFill>
                  <a:schemeClr val="bg1"/>
                </a:solidFill>
              </a:rPr>
              <a:t> 재생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ko-KR" altLang="en-US" dirty="0">
                <a:solidFill>
                  <a:schemeClr val="bg1"/>
                </a:solidFill>
              </a:rPr>
              <a:t> 재생 후 </a:t>
            </a:r>
            <a:r>
              <a:rPr lang="en-US" altLang="ko-KR" dirty="0">
                <a:solidFill>
                  <a:schemeClr val="bg1"/>
                </a:solidFill>
              </a:rPr>
              <a:t>PC</a:t>
            </a:r>
            <a:r>
              <a:rPr lang="ko-KR" altLang="en-US" dirty="0">
                <a:solidFill>
                  <a:schemeClr val="bg1"/>
                </a:solidFill>
              </a:rPr>
              <a:t>는 자동으로 </a:t>
            </a:r>
            <a:r>
              <a:rPr lang="en-US" altLang="ko-KR" dirty="0">
                <a:solidFill>
                  <a:schemeClr val="bg1"/>
                </a:solidFill>
              </a:rPr>
              <a:t>3</a:t>
            </a:r>
            <a:r>
              <a:rPr lang="ko-KR" altLang="en-US" dirty="0">
                <a:solidFill>
                  <a:schemeClr val="bg1"/>
                </a:solidFill>
              </a:rPr>
              <a:t>층으로 이동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2DC28E-7E7D-4F81-AFCD-55E8E39AB268}"/>
              </a:ext>
            </a:extLst>
          </p:cNvPr>
          <p:cNvSpPr txBox="1"/>
          <p:nvPr/>
        </p:nvSpPr>
        <p:spPr>
          <a:xfrm>
            <a:off x="160609" y="5206964"/>
            <a:ext cx="64444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페이튼의</a:t>
            </a:r>
            <a:r>
              <a:rPr lang="ko-KR" altLang="en-US" dirty="0">
                <a:solidFill>
                  <a:schemeClr val="bg1"/>
                </a:solidFill>
              </a:rPr>
              <a:t> 현상태에 대해 </a:t>
            </a:r>
            <a:r>
              <a:rPr lang="ko-KR" altLang="en-US" dirty="0" err="1">
                <a:solidFill>
                  <a:schemeClr val="bg1"/>
                </a:solidFill>
              </a:rPr>
              <a:t>니나브가</a:t>
            </a:r>
            <a:r>
              <a:rPr lang="ko-KR" altLang="en-US" dirty="0">
                <a:solidFill>
                  <a:schemeClr val="bg1"/>
                </a:solidFill>
              </a:rPr>
              <a:t> 가지고 있는 부채의식이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재현해 낸 심상풍경으로 </a:t>
            </a:r>
            <a:r>
              <a:rPr lang="ko-KR" altLang="en-US" dirty="0" err="1">
                <a:solidFill>
                  <a:schemeClr val="bg1"/>
                </a:solidFill>
              </a:rPr>
              <a:t>페이튼의</a:t>
            </a:r>
            <a:r>
              <a:rPr lang="ko-KR" altLang="en-US" dirty="0">
                <a:solidFill>
                  <a:schemeClr val="bg1"/>
                </a:solidFill>
              </a:rPr>
              <a:t> 모습을 </a:t>
            </a:r>
            <a:r>
              <a:rPr lang="ko-KR" altLang="en-US" dirty="0" err="1">
                <a:solidFill>
                  <a:schemeClr val="bg1"/>
                </a:solidFill>
              </a:rPr>
              <a:t>하고있으며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페이튼의</a:t>
            </a:r>
            <a:r>
              <a:rPr lang="ko-KR" altLang="en-US" dirty="0">
                <a:solidFill>
                  <a:schemeClr val="bg1"/>
                </a:solidFill>
              </a:rPr>
              <a:t> 생물들과 타락한 </a:t>
            </a:r>
            <a:r>
              <a:rPr lang="ko-KR" altLang="en-US" dirty="0" err="1">
                <a:solidFill>
                  <a:schemeClr val="bg1"/>
                </a:solidFill>
              </a:rPr>
              <a:t>데런들이</a:t>
            </a:r>
            <a:r>
              <a:rPr lang="ko-KR" altLang="en-US" dirty="0">
                <a:solidFill>
                  <a:schemeClr val="bg1"/>
                </a:solidFill>
              </a:rPr>
              <a:t> 적으로 등장합니다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8832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2AD9C38-B5C7-43D5-9C09-1556AF159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93" y="1360437"/>
            <a:ext cx="6370759" cy="37297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en-US" altLang="ko-KR" sz="3200" dirty="0">
                <a:solidFill>
                  <a:schemeClr val="bg1"/>
                </a:solidFill>
              </a:rPr>
              <a:t>3</a:t>
            </a:r>
            <a:r>
              <a:rPr lang="ko-KR" altLang="en-US" sz="3200" dirty="0">
                <a:solidFill>
                  <a:schemeClr val="bg1"/>
                </a:solidFill>
              </a:rPr>
              <a:t>층</a:t>
            </a:r>
            <a:r>
              <a:rPr lang="en-US" altLang="ko-KR" sz="3200" dirty="0">
                <a:solidFill>
                  <a:schemeClr val="bg1"/>
                </a:solidFill>
              </a:rPr>
              <a:t> ‘</a:t>
            </a:r>
            <a:r>
              <a:rPr lang="ko-KR" altLang="en-US" sz="3200" dirty="0">
                <a:solidFill>
                  <a:schemeClr val="bg1"/>
                </a:solidFill>
              </a:rPr>
              <a:t>심상세계</a:t>
            </a:r>
            <a:r>
              <a:rPr lang="en-US" altLang="ko-KR" sz="3200" dirty="0">
                <a:solidFill>
                  <a:schemeClr val="bg1"/>
                </a:solidFill>
              </a:rPr>
              <a:t>’ - 1 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1430AA-FD7F-49C3-95D3-585023DD9DCE}"/>
              </a:ext>
            </a:extLst>
          </p:cNvPr>
          <p:cNvSpPr txBox="1"/>
          <p:nvPr/>
        </p:nvSpPr>
        <p:spPr>
          <a:xfrm>
            <a:off x="6719582" y="1037947"/>
            <a:ext cx="547241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285750" indent="-285750">
              <a:buClr>
                <a:srgbClr val="8EFF00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8EFF00"/>
                </a:solidFill>
              </a:rPr>
              <a:t>: PC</a:t>
            </a:r>
            <a:r>
              <a:rPr lang="ko-KR" altLang="en-US" dirty="0">
                <a:solidFill>
                  <a:srgbClr val="8EFF00"/>
                </a:solidFill>
              </a:rPr>
              <a:t>시작위치</a:t>
            </a:r>
            <a:endParaRPr lang="en-US" altLang="ko-KR" dirty="0">
              <a:solidFill>
                <a:srgbClr val="8EFF00"/>
              </a:solidFill>
            </a:endParaRPr>
          </a:p>
          <a:p>
            <a:pPr marL="285750" indent="-285750">
              <a:buClr>
                <a:srgbClr val="FF3B3B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F3B3B"/>
                </a:solidFill>
              </a:rPr>
              <a:t>: </a:t>
            </a:r>
            <a:r>
              <a:rPr lang="ko-KR" altLang="en-US" dirty="0">
                <a:solidFill>
                  <a:srgbClr val="FF3B3B"/>
                </a:solidFill>
              </a:rPr>
              <a:t>보스 소환 위치</a:t>
            </a:r>
            <a:endParaRPr lang="en-US" altLang="ko-KR" dirty="0">
              <a:solidFill>
                <a:srgbClr val="FF3B3B"/>
              </a:solidFill>
            </a:endParaRPr>
          </a:p>
          <a:p>
            <a:pPr marL="285750" indent="-285750">
              <a:buClr>
                <a:srgbClr val="F3F374"/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rgbClr val="F3F374"/>
                </a:solidFill>
              </a:rPr>
              <a:t>: </a:t>
            </a:r>
            <a:r>
              <a:rPr lang="ko-KR" altLang="en-US" dirty="0">
                <a:solidFill>
                  <a:srgbClr val="F3F374"/>
                </a:solidFill>
              </a:rPr>
              <a:t>대화가능 </a:t>
            </a:r>
            <a:r>
              <a:rPr lang="en-US" altLang="ko-KR" dirty="0">
                <a:solidFill>
                  <a:srgbClr val="F3F374"/>
                </a:solidFill>
              </a:rPr>
              <a:t>NPC (</a:t>
            </a:r>
            <a:r>
              <a:rPr lang="ko-KR" altLang="en-US" dirty="0">
                <a:solidFill>
                  <a:srgbClr val="F3F374"/>
                </a:solidFill>
              </a:rPr>
              <a:t>입구에서 부터 순서대로</a:t>
            </a:r>
            <a:r>
              <a:rPr lang="en-US" altLang="ko-KR" dirty="0">
                <a:solidFill>
                  <a:srgbClr val="F3F374"/>
                </a:solidFill>
              </a:rPr>
              <a:t>, NPC_778_01~NPC_778_10)</a:t>
            </a:r>
          </a:p>
          <a:p>
            <a:pPr>
              <a:buClr>
                <a:srgbClr val="FF3B3B"/>
              </a:buClr>
            </a:pPr>
            <a:r>
              <a:rPr lang="ko-KR" altLang="en-US" dirty="0">
                <a:solidFill>
                  <a:srgbClr val="6EFFFF"/>
                </a:solidFill>
              </a:rPr>
              <a:t>● </a:t>
            </a:r>
            <a:r>
              <a:rPr lang="en-US" altLang="ko-KR" dirty="0">
                <a:solidFill>
                  <a:srgbClr val="6EFFFF"/>
                </a:solidFill>
              </a:rPr>
              <a:t>: </a:t>
            </a:r>
            <a:r>
              <a:rPr lang="ko-KR" altLang="en-US" dirty="0">
                <a:solidFill>
                  <a:srgbClr val="6EFFFF"/>
                </a:solidFill>
              </a:rPr>
              <a:t>단방향 이동용 상호작용 오브젝트</a:t>
            </a:r>
            <a:r>
              <a:rPr lang="en-US" altLang="ko-KR" dirty="0">
                <a:solidFill>
                  <a:srgbClr val="6EFFFF"/>
                </a:solidFill>
              </a:rPr>
              <a:t>(</a:t>
            </a:r>
            <a:r>
              <a:rPr lang="ko-KR" altLang="en-US" dirty="0" err="1">
                <a:solidFill>
                  <a:srgbClr val="6EFFFF"/>
                </a:solidFill>
              </a:rPr>
              <a:t>점프대</a:t>
            </a:r>
            <a:r>
              <a:rPr lang="en-US" altLang="ko-KR" dirty="0">
                <a:solidFill>
                  <a:srgbClr val="6EFFFF"/>
                </a:solidFill>
              </a:rPr>
              <a:t>), </a:t>
            </a:r>
            <a:r>
              <a:rPr lang="ko-KR" altLang="en-US" dirty="0">
                <a:solidFill>
                  <a:srgbClr val="6EFFFF"/>
                </a:solidFill>
              </a:rPr>
              <a:t>퀘스트 목표가</a:t>
            </a:r>
            <a:r>
              <a:rPr lang="en-US" altLang="ko-KR" dirty="0">
                <a:solidFill>
                  <a:srgbClr val="6EFFFF"/>
                </a:solidFill>
              </a:rPr>
              <a:t> (quest_778_31)</a:t>
            </a:r>
            <a:r>
              <a:rPr lang="ko-KR" altLang="en-US" dirty="0">
                <a:solidFill>
                  <a:srgbClr val="6EFFFF"/>
                </a:solidFill>
              </a:rPr>
              <a:t>로 갱신 되었을 때만 활성화</a:t>
            </a:r>
            <a:endParaRPr lang="en-US" altLang="ko-KR" dirty="0">
              <a:solidFill>
                <a:srgbClr val="6EFFFF"/>
              </a:solidFill>
            </a:endParaRPr>
          </a:p>
          <a:p>
            <a:pPr>
              <a:buClr>
                <a:srgbClr val="FF3B3B"/>
              </a:buClr>
            </a:pPr>
            <a:r>
              <a:rPr lang="ko-KR" altLang="en-US" dirty="0">
                <a:solidFill>
                  <a:srgbClr val="6EFFFF"/>
                </a:solidFill>
              </a:rPr>
              <a:t>■</a:t>
            </a:r>
            <a:r>
              <a:rPr lang="en-US" altLang="ko-KR" dirty="0">
                <a:solidFill>
                  <a:srgbClr val="6EFFFF"/>
                </a:solidFill>
              </a:rPr>
              <a:t> : </a:t>
            </a:r>
            <a:r>
              <a:rPr lang="ko-KR" altLang="en-US" dirty="0">
                <a:solidFill>
                  <a:srgbClr val="6EFFFF"/>
                </a:solidFill>
              </a:rPr>
              <a:t>숲의 미뉴에트 사용시 개방</a:t>
            </a:r>
            <a:endParaRPr lang="en-US" altLang="ko-KR" dirty="0">
              <a:solidFill>
                <a:srgbClr val="6EFFFF"/>
              </a:solidFill>
            </a:endParaRPr>
          </a:p>
          <a:p>
            <a:pPr marL="285750" indent="-28575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</a:rPr>
              <a:t>: </a:t>
            </a:r>
            <a:r>
              <a:rPr lang="ko-KR" altLang="en-US" dirty="0" err="1">
                <a:solidFill>
                  <a:schemeClr val="accent6">
                    <a:lumMod val="75000"/>
                  </a:schemeClr>
                </a:solidFill>
              </a:rPr>
              <a:t>모코코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</a:rPr>
              <a:t> 씨앗</a:t>
            </a:r>
            <a:endParaRPr lang="en-US" altLang="ko-KR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ko-KR" altLang="en-US" dirty="0">
                <a:solidFill>
                  <a:srgbClr val="E3FFAB"/>
                </a:solidFill>
              </a:rPr>
              <a:t>■ </a:t>
            </a:r>
            <a:r>
              <a:rPr lang="en-US" altLang="ko-KR" dirty="0">
                <a:solidFill>
                  <a:srgbClr val="E3FFAB"/>
                </a:solidFill>
              </a:rPr>
              <a:t>: </a:t>
            </a:r>
            <a:r>
              <a:rPr lang="ko-KR" altLang="en-US" dirty="0">
                <a:solidFill>
                  <a:srgbClr val="E3FFAB"/>
                </a:solidFill>
              </a:rPr>
              <a:t>전투 </a:t>
            </a:r>
            <a:r>
              <a:rPr lang="en-US" altLang="ko-KR" dirty="0">
                <a:solidFill>
                  <a:srgbClr val="E3FFAB"/>
                </a:solidFill>
              </a:rPr>
              <a:t>zone, </a:t>
            </a:r>
            <a:r>
              <a:rPr lang="ko-KR" altLang="en-US" dirty="0">
                <a:solidFill>
                  <a:srgbClr val="E3FFAB"/>
                </a:solidFill>
              </a:rPr>
              <a:t>활성화 시</a:t>
            </a:r>
            <a:r>
              <a:rPr lang="en-US" altLang="ko-KR" dirty="0">
                <a:solidFill>
                  <a:srgbClr val="E3FFAB"/>
                </a:solidFill>
              </a:rPr>
              <a:t> </a:t>
            </a:r>
            <a:r>
              <a:rPr lang="ko-KR" altLang="en-US" dirty="0">
                <a:solidFill>
                  <a:srgbClr val="E3FFAB"/>
                </a:solidFill>
              </a:rPr>
              <a:t>내</a:t>
            </a:r>
            <a:r>
              <a:rPr lang="en-US" altLang="ko-KR" dirty="0">
                <a:solidFill>
                  <a:srgbClr val="E3FFAB"/>
                </a:solidFill>
              </a:rPr>
              <a:t>/</a:t>
            </a:r>
            <a:r>
              <a:rPr lang="ko-KR" altLang="en-US" dirty="0">
                <a:solidFill>
                  <a:srgbClr val="E3FFAB"/>
                </a:solidFill>
              </a:rPr>
              <a:t>외부로 출입 불가능</a:t>
            </a:r>
            <a:endParaRPr lang="en-US" altLang="ko-KR" dirty="0">
              <a:solidFill>
                <a:srgbClr val="E3FFAB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진입과 동시에 이벤트 발생</a:t>
            </a:r>
            <a:r>
              <a:rPr lang="en-US" altLang="ko-KR" dirty="0">
                <a:solidFill>
                  <a:schemeClr val="bg1"/>
                </a:solidFill>
              </a:rPr>
              <a:t>(event_778_013)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내부로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나아가며 배치되어 있는 </a:t>
            </a:r>
            <a:r>
              <a:rPr lang="en-US" altLang="ko-KR" dirty="0">
                <a:solidFill>
                  <a:schemeClr val="bg1"/>
                </a:solidFill>
              </a:rPr>
              <a:t>NPC 9</a:t>
            </a:r>
            <a:r>
              <a:rPr lang="ko-KR" altLang="en-US" dirty="0">
                <a:solidFill>
                  <a:schemeClr val="bg1"/>
                </a:solidFill>
              </a:rPr>
              <a:t>체는 상호작용시 고유 이벤트를 발생시키고 사라지며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모든 </a:t>
            </a:r>
            <a:r>
              <a:rPr lang="en-US" altLang="ko-KR" dirty="0">
                <a:solidFill>
                  <a:schemeClr val="bg1"/>
                </a:solidFill>
              </a:rPr>
              <a:t>NPC</a:t>
            </a:r>
            <a:r>
              <a:rPr lang="ko-KR" altLang="en-US" dirty="0">
                <a:solidFill>
                  <a:schemeClr val="bg1"/>
                </a:solidFill>
              </a:rPr>
              <a:t>와 상호작용시 퀘스트 목표 갱신</a:t>
            </a:r>
            <a:r>
              <a:rPr lang="en-US" altLang="ko-KR" dirty="0">
                <a:solidFill>
                  <a:schemeClr val="bg1"/>
                </a:solidFill>
              </a:rPr>
              <a:t>(quest_778_31)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10</a:t>
            </a:r>
            <a:r>
              <a:rPr lang="ko-KR" altLang="en-US" dirty="0">
                <a:solidFill>
                  <a:schemeClr val="bg1"/>
                </a:solidFill>
              </a:rPr>
              <a:t>번째 </a:t>
            </a:r>
            <a:r>
              <a:rPr lang="en-US" altLang="ko-KR" dirty="0">
                <a:solidFill>
                  <a:schemeClr val="bg1"/>
                </a:solidFill>
              </a:rPr>
              <a:t>NPC</a:t>
            </a:r>
            <a:r>
              <a:rPr lang="ko-KR" altLang="en-US" dirty="0">
                <a:solidFill>
                  <a:schemeClr val="bg1"/>
                </a:solidFill>
              </a:rPr>
              <a:t>에 접근 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퀘스트 목표 갱신</a:t>
            </a:r>
            <a:r>
              <a:rPr lang="en-US" altLang="ko-KR" dirty="0">
                <a:solidFill>
                  <a:schemeClr val="bg1"/>
                </a:solidFill>
              </a:rPr>
              <a:t>(quest_778_32), </a:t>
            </a:r>
            <a:r>
              <a:rPr lang="ko-KR" altLang="en-US" dirty="0">
                <a:solidFill>
                  <a:schemeClr val="bg1"/>
                </a:solidFill>
              </a:rPr>
              <a:t>이후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대화 가능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C92974-2A13-49BE-99A1-CD031B1E0C1D}"/>
              </a:ext>
            </a:extLst>
          </p:cNvPr>
          <p:cNvSpPr txBox="1"/>
          <p:nvPr/>
        </p:nvSpPr>
        <p:spPr>
          <a:xfrm>
            <a:off x="170336" y="5275057"/>
            <a:ext cx="6444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니나브의</a:t>
            </a:r>
            <a:r>
              <a:rPr lang="ko-KR" altLang="en-US" dirty="0">
                <a:solidFill>
                  <a:schemeClr val="bg1"/>
                </a:solidFill>
              </a:rPr>
              <a:t> 마음속 제일 깊은 곳으로 </a:t>
            </a:r>
            <a:r>
              <a:rPr lang="ko-KR" altLang="en-US" dirty="0" err="1">
                <a:solidFill>
                  <a:schemeClr val="bg1"/>
                </a:solidFill>
              </a:rPr>
              <a:t>니나브와</a:t>
            </a:r>
            <a:r>
              <a:rPr lang="ko-KR" altLang="en-US" dirty="0">
                <a:solidFill>
                  <a:schemeClr val="bg1"/>
                </a:solidFill>
              </a:rPr>
              <a:t> 모험가가 처음 만나게 된 </a:t>
            </a:r>
            <a:r>
              <a:rPr lang="en-US" altLang="ko-KR" dirty="0">
                <a:solidFill>
                  <a:schemeClr val="bg1"/>
                </a:solidFill>
              </a:rPr>
              <a:t>‘</a:t>
            </a:r>
            <a:r>
              <a:rPr lang="ko-KR" altLang="en-US" dirty="0">
                <a:solidFill>
                  <a:schemeClr val="bg1"/>
                </a:solidFill>
              </a:rPr>
              <a:t>속삭이는 작은 섬</a:t>
            </a:r>
            <a:r>
              <a:rPr lang="en-US" altLang="ko-KR" dirty="0">
                <a:solidFill>
                  <a:schemeClr val="bg1"/>
                </a:solidFill>
              </a:rPr>
              <a:t>’</a:t>
            </a:r>
            <a:r>
              <a:rPr lang="ko-KR" altLang="en-US" dirty="0">
                <a:solidFill>
                  <a:schemeClr val="bg1"/>
                </a:solidFill>
              </a:rPr>
              <a:t>의 모습을 하고 있습니다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어둠속을 헤매는 </a:t>
            </a:r>
            <a:r>
              <a:rPr lang="ko-KR" altLang="en-US" dirty="0" err="1">
                <a:solidFill>
                  <a:schemeClr val="bg1"/>
                </a:solidFill>
              </a:rPr>
              <a:t>니나브가</a:t>
            </a:r>
            <a:r>
              <a:rPr lang="ko-KR" altLang="en-US" dirty="0">
                <a:solidFill>
                  <a:schemeClr val="bg1"/>
                </a:solidFill>
              </a:rPr>
              <a:t> 모험가가 구하러 올 것을 기대하고 있음을 은유적으로 나타냅니다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374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FA3E6-B24F-4C3A-B863-F7D1B4E3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37946"/>
          </a:xfrm>
          <a:solidFill>
            <a:schemeClr val="tx1">
              <a:alpha val="80000"/>
            </a:schemeClr>
          </a:solidFill>
        </p:spPr>
        <p:txBody>
          <a:bodyPr lIns="540000"/>
          <a:lstStyle/>
          <a:p>
            <a:pPr marL="571500" indent="-571500">
              <a:buFont typeface="맑은 고딕" panose="020B0503020000020004" pitchFamily="50" charset="-127"/>
              <a:buChar char="▷"/>
            </a:pPr>
            <a:r>
              <a:rPr lang="en-US" altLang="ko-KR" sz="3200" dirty="0">
                <a:solidFill>
                  <a:schemeClr val="bg1"/>
                </a:solidFill>
              </a:rPr>
              <a:t>3</a:t>
            </a:r>
            <a:r>
              <a:rPr lang="ko-KR" altLang="en-US" sz="3200" dirty="0">
                <a:solidFill>
                  <a:schemeClr val="bg1"/>
                </a:solidFill>
              </a:rPr>
              <a:t>층</a:t>
            </a:r>
            <a:r>
              <a:rPr lang="en-US" altLang="ko-KR" sz="3200" dirty="0">
                <a:solidFill>
                  <a:schemeClr val="bg1"/>
                </a:solidFill>
              </a:rPr>
              <a:t> ‘</a:t>
            </a:r>
            <a:r>
              <a:rPr lang="ko-KR" altLang="en-US" sz="3200" dirty="0">
                <a:solidFill>
                  <a:schemeClr val="bg1"/>
                </a:solidFill>
              </a:rPr>
              <a:t>심상세계</a:t>
            </a:r>
            <a:r>
              <a:rPr lang="en-US" altLang="ko-KR" sz="3200" dirty="0">
                <a:solidFill>
                  <a:schemeClr val="bg1"/>
                </a:solidFill>
              </a:rPr>
              <a:t>’ - 2 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1430AA-FD7F-49C3-95D3-585023DD9DCE}"/>
              </a:ext>
            </a:extLst>
          </p:cNvPr>
          <p:cNvSpPr txBox="1"/>
          <p:nvPr/>
        </p:nvSpPr>
        <p:spPr>
          <a:xfrm>
            <a:off x="6719582" y="1037947"/>
            <a:ext cx="54724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ko-KR" altLang="en-US" dirty="0">
                <a:solidFill>
                  <a:schemeClr val="bg1"/>
                </a:solidFill>
              </a:rPr>
              <a:t>대화 종료 후 </a:t>
            </a:r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ko-KR" altLang="en-US" dirty="0">
                <a:solidFill>
                  <a:schemeClr val="bg1"/>
                </a:solidFill>
              </a:rPr>
              <a:t> 재생과 함께 퀘스트 갱신 </a:t>
            </a:r>
            <a:r>
              <a:rPr lang="en-US" altLang="ko-KR" dirty="0">
                <a:solidFill>
                  <a:schemeClr val="bg1"/>
                </a:solidFill>
              </a:rPr>
              <a:t>(quest_778_40)</a:t>
            </a:r>
          </a:p>
          <a:p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ko-KR" altLang="en-US" dirty="0">
                <a:solidFill>
                  <a:schemeClr val="bg1"/>
                </a:solidFill>
              </a:rPr>
              <a:t> 종료 후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rgbClr val="E3FFAB"/>
                </a:solidFill>
              </a:rPr>
              <a:t>전투 </a:t>
            </a:r>
            <a:r>
              <a:rPr lang="en-US" altLang="ko-KR" dirty="0">
                <a:solidFill>
                  <a:srgbClr val="E3FFAB"/>
                </a:solidFill>
              </a:rPr>
              <a:t>zone</a:t>
            </a:r>
            <a:r>
              <a:rPr lang="ko-KR" altLang="en-US" dirty="0">
                <a:solidFill>
                  <a:schemeClr val="bg1"/>
                </a:solidFill>
              </a:rPr>
              <a:t>이 활성화 되고 </a:t>
            </a:r>
            <a:r>
              <a:rPr lang="ko-KR" altLang="en-US" dirty="0" err="1">
                <a:solidFill>
                  <a:srgbClr val="FF3B3B"/>
                </a:solidFill>
              </a:rPr>
              <a:t>보스몬스터</a:t>
            </a:r>
            <a:r>
              <a:rPr lang="ko-KR" altLang="en-US" dirty="0">
                <a:solidFill>
                  <a:schemeClr val="bg1"/>
                </a:solidFill>
              </a:rPr>
              <a:t> 소환</a:t>
            </a:r>
            <a:r>
              <a:rPr lang="en-US" altLang="ko-KR" dirty="0">
                <a:solidFill>
                  <a:schemeClr val="bg1"/>
                </a:solidFill>
              </a:rPr>
              <a:t>, PC</a:t>
            </a:r>
            <a:r>
              <a:rPr lang="ko-KR" altLang="en-US" dirty="0">
                <a:solidFill>
                  <a:schemeClr val="bg1"/>
                </a:solidFill>
              </a:rPr>
              <a:t>는 전투 </a:t>
            </a:r>
            <a:r>
              <a:rPr lang="en-US" altLang="ko-KR" dirty="0">
                <a:solidFill>
                  <a:schemeClr val="bg1"/>
                </a:solidFill>
              </a:rPr>
              <a:t>zone </a:t>
            </a:r>
            <a:r>
              <a:rPr lang="ko-KR" altLang="en-US" dirty="0">
                <a:solidFill>
                  <a:schemeClr val="bg1"/>
                </a:solidFill>
              </a:rPr>
              <a:t>중앙으로 이동되고 보스전이 개시된다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보스를 쓰러뜨리면 퀘스트가 갱신되고</a:t>
            </a:r>
            <a:r>
              <a:rPr lang="en-US" altLang="ko-KR" dirty="0">
                <a:solidFill>
                  <a:schemeClr val="bg1"/>
                </a:solidFill>
              </a:rPr>
              <a:t>(quest_778_50) </a:t>
            </a:r>
            <a:r>
              <a:rPr lang="ko-KR" altLang="en-US" dirty="0" err="1">
                <a:solidFill>
                  <a:schemeClr val="bg1"/>
                </a:solidFill>
              </a:rPr>
              <a:t>컷씬이</a:t>
            </a:r>
            <a:r>
              <a:rPr lang="ko-KR" altLang="en-US" dirty="0">
                <a:solidFill>
                  <a:schemeClr val="bg1"/>
                </a:solidFill>
              </a:rPr>
              <a:t> 재생된다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 err="1">
                <a:solidFill>
                  <a:schemeClr val="bg1"/>
                </a:solidFill>
              </a:rPr>
              <a:t>컷씬</a:t>
            </a:r>
            <a:r>
              <a:rPr lang="ko-KR" altLang="en-US" dirty="0">
                <a:solidFill>
                  <a:schemeClr val="bg1"/>
                </a:solidFill>
              </a:rPr>
              <a:t> 이후에는 </a:t>
            </a:r>
            <a:r>
              <a:rPr lang="ko-KR" altLang="en-US" dirty="0" err="1">
                <a:solidFill>
                  <a:schemeClr val="bg1"/>
                </a:solidFill>
              </a:rPr>
              <a:t>니나브</a:t>
            </a:r>
            <a:r>
              <a:rPr lang="en-US" altLang="ko-KR" dirty="0">
                <a:solidFill>
                  <a:schemeClr val="bg1"/>
                </a:solidFill>
              </a:rPr>
              <a:t>(NPC_778_10)</a:t>
            </a:r>
            <a:r>
              <a:rPr lang="ko-KR" altLang="en-US" dirty="0">
                <a:solidFill>
                  <a:schemeClr val="bg1"/>
                </a:solidFill>
              </a:rPr>
              <a:t>가 중앙에 위치해 있으며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에스더의</a:t>
            </a:r>
            <a:r>
              <a:rPr lang="ko-KR" altLang="en-US" dirty="0">
                <a:solidFill>
                  <a:schemeClr val="bg1"/>
                </a:solidFill>
              </a:rPr>
              <a:t> 환영</a:t>
            </a:r>
            <a:r>
              <a:rPr lang="en-US" altLang="ko-KR" dirty="0">
                <a:solidFill>
                  <a:schemeClr val="bg1"/>
                </a:solidFill>
              </a:rPr>
              <a:t>(NPC_778_00 ~ 09)</a:t>
            </a:r>
            <a:r>
              <a:rPr lang="ko-KR" altLang="en-US" dirty="0">
                <a:solidFill>
                  <a:schemeClr val="bg1"/>
                </a:solidFill>
              </a:rPr>
              <a:t>들이 </a:t>
            </a:r>
            <a:r>
              <a:rPr lang="ko-KR" altLang="en-US" dirty="0" err="1">
                <a:solidFill>
                  <a:schemeClr val="bg1"/>
                </a:solidFill>
              </a:rPr>
              <a:t>니나브를</a:t>
            </a:r>
            <a:r>
              <a:rPr lang="ko-KR" altLang="en-US" dirty="0">
                <a:solidFill>
                  <a:schemeClr val="bg1"/>
                </a:solidFill>
              </a:rPr>
              <a:t> 바라보며 둘러싼 형태로 배치된다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이 후 </a:t>
            </a:r>
            <a:r>
              <a:rPr lang="en-US" altLang="ko-KR" dirty="0">
                <a:solidFill>
                  <a:schemeClr val="bg1"/>
                </a:solidFill>
              </a:rPr>
              <a:t>PC</a:t>
            </a:r>
            <a:r>
              <a:rPr lang="ko-KR" altLang="en-US" dirty="0">
                <a:solidFill>
                  <a:schemeClr val="bg1"/>
                </a:solidFill>
              </a:rPr>
              <a:t>가 대화 선택지를 통해 </a:t>
            </a:r>
            <a:r>
              <a:rPr lang="ko-KR" altLang="en-US" dirty="0" err="1">
                <a:solidFill>
                  <a:schemeClr val="bg1"/>
                </a:solidFill>
              </a:rPr>
              <a:t>에스더의</a:t>
            </a:r>
            <a:r>
              <a:rPr lang="ko-KR" altLang="en-US" dirty="0">
                <a:solidFill>
                  <a:schemeClr val="bg1"/>
                </a:solidFill>
              </a:rPr>
              <a:t> 환영들을 전부 사라지게 만들면 퀘스트 목표가 갱신되고</a:t>
            </a:r>
            <a:r>
              <a:rPr lang="en-US" altLang="ko-KR" dirty="0">
                <a:solidFill>
                  <a:schemeClr val="bg1"/>
                </a:solidFill>
              </a:rPr>
              <a:t>(quest_778_51) </a:t>
            </a:r>
            <a:r>
              <a:rPr lang="ko-KR" altLang="en-US" dirty="0" err="1">
                <a:solidFill>
                  <a:schemeClr val="bg1"/>
                </a:solidFill>
              </a:rPr>
              <a:t>니나브와</a:t>
            </a:r>
            <a:r>
              <a:rPr lang="ko-KR" altLang="en-US" dirty="0">
                <a:solidFill>
                  <a:schemeClr val="bg1"/>
                </a:solidFill>
              </a:rPr>
              <a:t> 대화할 수 있게 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 err="1">
                <a:solidFill>
                  <a:schemeClr val="bg1"/>
                </a:solidFill>
              </a:rPr>
              <a:t>니나브와</a:t>
            </a:r>
            <a:r>
              <a:rPr lang="ko-KR" altLang="en-US" dirty="0">
                <a:solidFill>
                  <a:schemeClr val="bg1"/>
                </a:solidFill>
              </a:rPr>
              <a:t> 대화하면 </a:t>
            </a:r>
            <a:r>
              <a:rPr lang="ko-KR" altLang="en-US" dirty="0" err="1">
                <a:solidFill>
                  <a:schemeClr val="bg1"/>
                </a:solidFill>
              </a:rPr>
              <a:t>컷씬이</a:t>
            </a:r>
            <a:r>
              <a:rPr lang="ko-KR" altLang="en-US" dirty="0">
                <a:solidFill>
                  <a:schemeClr val="bg1"/>
                </a:solidFill>
              </a:rPr>
              <a:t> 재생되고 던전 클리어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탈출의 노래를 사용하여 던전을 퇴장한다</a:t>
            </a:r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1C85B8-8CCE-4ED2-9135-8731F6284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93" y="1360437"/>
            <a:ext cx="6370759" cy="37297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FE11AC-0855-4A36-B992-FD56903E2BC2}"/>
              </a:ext>
            </a:extLst>
          </p:cNvPr>
          <p:cNvSpPr txBox="1"/>
          <p:nvPr/>
        </p:nvSpPr>
        <p:spPr>
          <a:xfrm>
            <a:off x="170336" y="5275057"/>
            <a:ext cx="6444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니나브의</a:t>
            </a:r>
            <a:r>
              <a:rPr lang="ko-KR" altLang="en-US" dirty="0">
                <a:solidFill>
                  <a:schemeClr val="bg1"/>
                </a:solidFill>
              </a:rPr>
              <a:t> 마음속 제일 깊은 곳으로 </a:t>
            </a:r>
            <a:r>
              <a:rPr lang="ko-KR" altLang="en-US" dirty="0" err="1">
                <a:solidFill>
                  <a:schemeClr val="bg1"/>
                </a:solidFill>
              </a:rPr>
              <a:t>니나브와</a:t>
            </a:r>
            <a:r>
              <a:rPr lang="ko-KR" altLang="en-US" dirty="0">
                <a:solidFill>
                  <a:schemeClr val="bg1"/>
                </a:solidFill>
              </a:rPr>
              <a:t> 모험가가 처음 만나게 된 </a:t>
            </a:r>
            <a:r>
              <a:rPr lang="en-US" altLang="ko-KR" dirty="0">
                <a:solidFill>
                  <a:schemeClr val="bg1"/>
                </a:solidFill>
              </a:rPr>
              <a:t>‘</a:t>
            </a:r>
            <a:r>
              <a:rPr lang="ko-KR" altLang="en-US" dirty="0">
                <a:solidFill>
                  <a:schemeClr val="bg1"/>
                </a:solidFill>
              </a:rPr>
              <a:t>속삭이는 작은 섬</a:t>
            </a:r>
            <a:r>
              <a:rPr lang="en-US" altLang="ko-KR" dirty="0">
                <a:solidFill>
                  <a:schemeClr val="bg1"/>
                </a:solidFill>
              </a:rPr>
              <a:t>’</a:t>
            </a:r>
            <a:r>
              <a:rPr lang="ko-KR" altLang="en-US" dirty="0">
                <a:solidFill>
                  <a:schemeClr val="bg1"/>
                </a:solidFill>
              </a:rPr>
              <a:t>의 모습을 하고 있습니다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어둠속을 헤매는 </a:t>
            </a:r>
            <a:r>
              <a:rPr lang="ko-KR" altLang="en-US" dirty="0" err="1">
                <a:solidFill>
                  <a:schemeClr val="bg1"/>
                </a:solidFill>
              </a:rPr>
              <a:t>니나브가</a:t>
            </a:r>
            <a:r>
              <a:rPr lang="ko-KR" altLang="en-US" dirty="0">
                <a:solidFill>
                  <a:schemeClr val="bg1"/>
                </a:solidFill>
              </a:rPr>
              <a:t> 모험가가 구하러 올 것을 기대하고 있음을 은유적으로 나타냅니다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051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410</TotalTime>
  <Words>1066</Words>
  <Application>Microsoft Office PowerPoint</Application>
  <PresentationFormat>와이드스크린</PresentationFormat>
  <Paragraphs>147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나눔명조</vt:lpstr>
      <vt:lpstr>맑은 고딕</vt:lpstr>
      <vt:lpstr>Arial</vt:lpstr>
      <vt:lpstr>Georgia</vt:lpstr>
      <vt:lpstr>Wingdings</vt:lpstr>
      <vt:lpstr>Office 테마</vt:lpstr>
      <vt:lpstr>에스더, 던전이 되다</vt:lpstr>
      <vt:lpstr>PowerPoint 프레젠테이션</vt:lpstr>
      <vt:lpstr>PowerPoint 프레젠테이션</vt:lpstr>
      <vt:lpstr>던전 개요</vt:lpstr>
      <vt:lpstr>1층 ‘사슬전쟁의 흉터’</vt:lpstr>
      <vt:lpstr>2층 ‘니나브의 기억’ – 1</vt:lpstr>
      <vt:lpstr>2층 ‘니나브의 기억’ – 2</vt:lpstr>
      <vt:lpstr>3층 ‘심상세계’ - 1 </vt:lpstr>
      <vt:lpstr>3층 ‘심상세계’ - 2 </vt:lpstr>
      <vt:lpstr>텐션</vt:lpstr>
      <vt:lpstr>텐션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사슬전쟁의 기억(1계층)</dc:title>
  <dc:creator>TWHan</dc:creator>
  <cp:lastModifiedBy>TWHan</cp:lastModifiedBy>
  <cp:revision>6</cp:revision>
  <dcterms:created xsi:type="dcterms:W3CDTF">2021-11-07T06:40:35Z</dcterms:created>
  <dcterms:modified xsi:type="dcterms:W3CDTF">2021-11-17T09:18:58Z</dcterms:modified>
</cp:coreProperties>
</file>

<file path=docProps/thumbnail.jpeg>
</file>